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67" r:id="rId3"/>
    <p:sldId id="268" r:id="rId4"/>
    <p:sldId id="257" r:id="rId5"/>
    <p:sldId id="258" r:id="rId6"/>
    <p:sldId id="259" r:id="rId7"/>
    <p:sldId id="260" r:id="rId8"/>
    <p:sldId id="261" r:id="rId9"/>
    <p:sldId id="262" r:id="rId10"/>
    <p:sldId id="263" r:id="rId11"/>
    <p:sldId id="264" r:id="rId12"/>
    <p:sldId id="265" r:id="rId13"/>
    <p:sldId id="266"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38" autoAdjust="0"/>
  </p:normalViewPr>
  <p:slideViewPr>
    <p:cSldViewPr>
      <p:cViewPr varScale="1">
        <p:scale>
          <a:sx n="86" d="100"/>
          <a:sy n="86"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2" name="Прямоугольник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Скругленный прямоугольник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Подзаголовок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B4C71EC6-210F-42DE-9C53-41977AD35B3D}" type="datetimeFigureOut">
              <a:rPr lang="ru-RU" smtClean="0"/>
              <a:pPr/>
              <a:t>03.06.2022</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lIns="0" tIns="0" rIns="0" bIns="0">
            <a:noAutofit/>
          </a:bodyPr>
          <a:lstStyle>
            <a:lvl1pPr>
              <a:defRPr sz="1400">
                <a:solidFill>
                  <a:srgbClr val="FFFFFF"/>
                </a:solidFill>
              </a:defRPr>
            </a:lvl1pPr>
          </a:lstStyle>
          <a:p>
            <a:fld id="{B19B0651-EE4F-4900-A07F-96A6BFA9D0F0}" type="slidenum">
              <a:rPr lang="ru-RU" smtClean="0"/>
              <a:pPr/>
              <a:t>‹#›</a:t>
            </a:fld>
            <a:endParaRPr lang="ru-RU"/>
          </a:p>
        </p:txBody>
      </p:sp>
      <p:sp>
        <p:nvSpPr>
          <p:cNvPr id="7" name="Прямоугольник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ru-RU" smtClean="0"/>
              <a:t>Образец 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03.06.2022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1168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914400" y="274640"/>
            <a:ext cx="55626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03.06.2022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03.06.2022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
        <p:nvSpPr>
          <p:cNvPr id="8" name="Объект 7"/>
          <p:cNvSpPr>
            <a:spLocks noGrp="1"/>
          </p:cNvSpPr>
          <p:nvPr>
            <p:ph sz="quarter" idx="1"/>
          </p:nvPr>
        </p:nvSpPr>
        <p:spPr>
          <a:xfrm>
            <a:off x="914400" y="1447800"/>
            <a:ext cx="777240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1" name="Прямоугольник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Скругленный прямоугольник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722313" y="952500"/>
            <a:ext cx="7772400" cy="1362075"/>
          </a:xfrm>
        </p:spPr>
        <p:txBody>
          <a:bodyPr anchor="b" anchorCtr="0"/>
          <a:lstStyle>
            <a:lvl1pPr algn="l">
              <a:buNone/>
              <a:defRPr sz="4000" b="0" cap="none"/>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03.06.2022</a:t>
            </a:fld>
            <a:endParaRPr lang="ru-RU"/>
          </a:p>
        </p:txBody>
      </p:sp>
      <p:sp>
        <p:nvSpPr>
          <p:cNvPr id="5" name="Нижний колонтитул 4"/>
          <p:cNvSpPr>
            <a:spLocks noGrp="1"/>
          </p:cNvSpPr>
          <p:nvPr>
            <p:ph type="ftr" sz="quarter" idx="11"/>
          </p:nvPr>
        </p:nvSpPr>
        <p:spPr>
          <a:xfrm>
            <a:off x="800100" y="6172200"/>
            <a:ext cx="4000500" cy="457200"/>
          </a:xfrm>
        </p:spPr>
        <p:txBody>
          <a:bodyPr/>
          <a:lstStyle/>
          <a:p>
            <a:endParaRPr lang="ru-RU"/>
          </a:p>
        </p:txBody>
      </p:sp>
      <p:sp>
        <p:nvSpPr>
          <p:cNvPr id="7" name="Прямоугольник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146304" y="6208776"/>
            <a:ext cx="457200" cy="457200"/>
          </a:xfrm>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pPr/>
              <a:t>03.06.2022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
        <p:nvSpPr>
          <p:cNvPr id="9" name="Объект 8"/>
          <p:cNvSpPr>
            <a:spLocks noGrp="1"/>
          </p:cNvSpPr>
          <p:nvPr>
            <p:ph sz="quarter" idx="1"/>
          </p:nvPr>
        </p:nvSpPr>
        <p:spPr>
          <a:xfrm>
            <a:off x="91440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93395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3050"/>
            <a:ext cx="7772400" cy="1143000"/>
          </a:xfrm>
        </p:spPr>
        <p:txBody>
          <a:bodyPr anchor="b" anchorCtr="0"/>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B4C71EC6-210F-42DE-9C53-41977AD35B3D}" type="datetimeFigureOut">
              <a:rPr lang="ru-RU" smtClean="0"/>
              <a:pPr/>
              <a:t>03.06.2022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
        <p:nvSpPr>
          <p:cNvPr id="11" name="Объект 10"/>
          <p:cNvSpPr>
            <a:spLocks noGrp="1"/>
          </p:cNvSpPr>
          <p:nvPr>
            <p:ph sz="half" idx="2"/>
          </p:nvPr>
        </p:nvSpPr>
        <p:spPr>
          <a:xfrm>
            <a:off x="9144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4"/>
          </p:nvPr>
        </p:nvSpPr>
        <p:spPr>
          <a:xfrm>
            <a:off x="49530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B4C71EC6-210F-42DE-9C53-41977AD35B3D}" type="datetimeFigureOut">
              <a:rPr lang="ru-RU" smtClean="0"/>
              <a:pPr/>
              <a:t>03.06.2022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03.06.2022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Скругленный прямоугольник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914400" y="273050"/>
            <a:ext cx="7772400" cy="1143000"/>
          </a:xfrm>
        </p:spPr>
        <p:txBody>
          <a:bodyPr anchor="b" anchorCtr="0"/>
          <a:lstStyle>
            <a:lvl1pPr algn="l">
              <a:buNone/>
              <a:defRPr sz="4000" b="0"/>
            </a:lvl1pPr>
          </a:lstStyle>
          <a:p>
            <a:r>
              <a:rPr kumimoji="0" lang="ru-RU" smtClean="0"/>
              <a:t>Образец заголовка</a:t>
            </a:r>
            <a:endParaRPr kumimoji="0" lang="en-US"/>
          </a:p>
        </p:txBody>
      </p:sp>
      <p:sp>
        <p:nvSpPr>
          <p:cNvPr id="3" name="Текст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03.06.2022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
        <p:nvSpPr>
          <p:cNvPr id="11" name="Объект 10"/>
          <p:cNvSpPr>
            <a:spLocks noGrp="1"/>
          </p:cNvSpPr>
          <p:nvPr>
            <p:ph sz="quarter" idx="1"/>
          </p:nvPr>
        </p:nvSpPr>
        <p:spPr>
          <a:xfrm>
            <a:off x="2971800" y="1600200"/>
            <a:ext cx="5715000" cy="44958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03.06.2022</a:t>
            </a:fld>
            <a:endParaRPr lang="ru-RU"/>
          </a:p>
        </p:txBody>
      </p:sp>
      <p:sp>
        <p:nvSpPr>
          <p:cNvPr id="6" name="Нижний колонтитул 5"/>
          <p:cNvSpPr>
            <a:spLocks noGrp="1"/>
          </p:cNvSpPr>
          <p:nvPr>
            <p:ph type="ftr" sz="quarter" idx="11"/>
          </p:nvPr>
        </p:nvSpPr>
        <p:spPr>
          <a:xfrm>
            <a:off x="914400" y="6172200"/>
            <a:ext cx="3886200" cy="457200"/>
          </a:xfrm>
        </p:spPr>
        <p:txBody>
          <a:bodyPr/>
          <a:lstStyle/>
          <a:p>
            <a:endParaRPr lang="ru-RU"/>
          </a:p>
        </p:txBody>
      </p:sp>
      <p:sp>
        <p:nvSpPr>
          <p:cNvPr id="7" name="Номер слайда 6"/>
          <p:cNvSpPr>
            <a:spLocks noGrp="1"/>
          </p:cNvSpPr>
          <p:nvPr>
            <p:ph type="sldNum" sz="quarter" idx="12"/>
          </p:nvPr>
        </p:nvSpPr>
        <p:spPr>
          <a:xfrm>
            <a:off x="146304" y="6208776"/>
            <a:ext cx="457200" cy="457200"/>
          </a:xfrm>
        </p:spPr>
        <p:txBody>
          <a:bodyPr/>
          <a:lstStyle/>
          <a:p>
            <a:fld id="{B19B0651-EE4F-4900-A07F-96A6BFA9D0F0}" type="slidenum">
              <a:rPr lang="ru-RU" smtClean="0"/>
              <a:pPr/>
              <a:t>‹#›</a:t>
            </a:fld>
            <a:endParaRPr lang="ru-RU"/>
          </a:p>
        </p:txBody>
      </p:sp>
      <p:sp>
        <p:nvSpPr>
          <p:cNvPr id="11" name="Прямоугольник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Рисунок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Прямоугольник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Скругленный прямоугольник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Заголовок 21"/>
          <p:cNvSpPr>
            <a:spLocks noGrp="1"/>
          </p:cNvSpPr>
          <p:nvPr>
            <p:ph type="title"/>
          </p:nvPr>
        </p:nvSpPr>
        <p:spPr>
          <a:xfrm>
            <a:off x="914400" y="274638"/>
            <a:ext cx="7772400" cy="1143000"/>
          </a:xfrm>
          <a:prstGeom prst="rect">
            <a:avLst/>
          </a:prstGeom>
        </p:spPr>
        <p:txBody>
          <a:bodyPr bIns="91440"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4C71EC6-210F-42DE-9C53-41977AD35B3D}" type="datetimeFigureOut">
              <a:rPr lang="ru-RU" smtClean="0"/>
              <a:pPr/>
              <a:t>03.06.2022</a:t>
            </a:fld>
            <a:endParaRPr lang="ru-RU"/>
          </a:p>
        </p:txBody>
      </p:sp>
      <p:sp>
        <p:nvSpPr>
          <p:cNvPr id="3" name="Нижний колонтитул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3.jpeg"/><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3.jpeg"/><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3.jpeg"/><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7.jpeg"/><Relationship Id="rId2" Type="http://schemas.openxmlformats.org/officeDocument/2006/relationships/image" Target="../media/image13.jpeg"/><Relationship Id="rId1"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25.jpe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45.jpeg"/></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3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3.jpeg"/><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39.jpe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sp>
        <p:nvSpPr>
          <p:cNvPr id="2" name="Заголовок 1"/>
          <p:cNvSpPr>
            <a:spLocks noGrp="1"/>
          </p:cNvSpPr>
          <p:nvPr>
            <p:ph type="ctrTitle"/>
          </p:nvPr>
        </p:nvSpPr>
        <p:spPr>
          <a:xfrm>
            <a:off x="457200" y="404665"/>
            <a:ext cx="8229600" cy="864095"/>
          </a:xfrm>
        </p:spPr>
        <p:txBody>
          <a:bodyPr>
            <a:noAutofit/>
          </a:bodyPr>
          <a:lstStyle/>
          <a:p>
            <a:r>
              <a:rPr lang="uk-UA" sz="5400" dirty="0" smtClean="0">
                <a:solidFill>
                  <a:schemeClr val="tx1"/>
                </a:solidFill>
              </a:rPr>
              <a:t/>
            </a:r>
            <a:br>
              <a:rPr lang="uk-UA" sz="5400" dirty="0" smtClean="0">
                <a:solidFill>
                  <a:schemeClr val="tx1"/>
                </a:solidFill>
              </a:rPr>
            </a:br>
            <a:r>
              <a:rPr lang="uk-UA" b="1" dirty="0" smtClean="0">
                <a:solidFill>
                  <a:schemeClr val="tx1"/>
                </a:solidFill>
              </a:rPr>
              <a:t>Хмельницька спеціалізована </a:t>
            </a:r>
            <a:br>
              <a:rPr lang="uk-UA" b="1" dirty="0" smtClean="0">
                <a:solidFill>
                  <a:schemeClr val="tx1"/>
                </a:solidFill>
              </a:rPr>
            </a:br>
            <a:r>
              <a:rPr lang="uk-UA" b="1" dirty="0" smtClean="0">
                <a:solidFill>
                  <a:schemeClr val="tx1"/>
                </a:solidFill>
              </a:rPr>
              <a:t>школа І ступеня №30 </a:t>
            </a:r>
            <a:endParaRPr lang="ru-RU" b="1" dirty="0">
              <a:solidFill>
                <a:schemeClr val="tx1"/>
              </a:solidFill>
            </a:endParaRPr>
          </a:p>
        </p:txBody>
      </p:sp>
      <p:pic>
        <p:nvPicPr>
          <p:cNvPr id="1026" name="Picture 2" descr="C:\Users\ndk7\Desktop\Фото школи\Територія Хмельницької СШ І ст. №30\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31640" y="2060848"/>
            <a:ext cx="6480719" cy="4320480"/>
          </a:xfrm>
          <a:prstGeom prst="rect">
            <a:avLst/>
          </a:prstGeom>
          <a:solidFill>
            <a:srgbClr val="FFFFFF">
              <a:shade val="85000"/>
            </a:srgbClr>
          </a:solidFill>
          <a:ln w="88900" cap="sq">
            <a:solidFill>
              <a:schemeClr val="bg2">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 xmlns:p14="http://schemas.microsoft.com/office/powerpoint/2010/main" val="7337537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endParaRPr lang="ru-RU"/>
          </a:p>
        </p:txBody>
      </p:sp>
      <p:pic>
        <p:nvPicPr>
          <p:cNvPr id="8194" name="Picture 2" descr="C:\Users\ndk7\Desktop\Фото школи\Територія Хмельницької СШ І ст. №30\IMG_7314.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7107" y="764705"/>
            <a:ext cx="7587301" cy="505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4595042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endParaRPr lang="ru-RU"/>
          </a:p>
        </p:txBody>
      </p:sp>
      <p:pic>
        <p:nvPicPr>
          <p:cNvPr id="9218" name="Picture 2" descr="C:\Users\ndk7\Desktop\Фото школи\Територія Хмельницької СШ І ст. №30\IMG_7315.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99590" y="620688"/>
            <a:ext cx="7433452" cy="49556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14396161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endParaRPr lang="ru-RU"/>
          </a:p>
        </p:txBody>
      </p:sp>
      <p:pic>
        <p:nvPicPr>
          <p:cNvPr id="10242" name="Picture 2" descr="C:\Users\ndk7\Desktop\Фото школи\Територія Хмельницької СШ І ст. №30\IMG_7318.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3568" y="476672"/>
            <a:ext cx="7788245" cy="51921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33829531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endParaRPr lang="ru-RU"/>
          </a:p>
        </p:txBody>
      </p:sp>
      <p:pic>
        <p:nvPicPr>
          <p:cNvPr id="11266" name="Picture 2" descr="C:\Users\ndk7\Desktop\Фото школи\Територія Хмельницької СШ І ст. №30\IMG_732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1311" y="476672"/>
            <a:ext cx="7889121" cy="52594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1735480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normAutofit fontScale="90000"/>
          </a:bodyPr>
          <a:lstStyle/>
          <a:p>
            <a:r>
              <a:rPr lang="uk-UA" b="1" dirty="0" smtClean="0">
                <a:latin typeface="Times New Roman" pitchFamily="18" charset="0"/>
                <a:cs typeface="Times New Roman" pitchFamily="18" charset="0"/>
              </a:rPr>
              <a:t>Сім навчальних зон, які можуть бути в кожному класі</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179512" y="1196752"/>
            <a:ext cx="8568952" cy="5400600"/>
          </a:xfrm>
        </p:spPr>
        <p:txBody>
          <a:bodyPr>
            <a:normAutofit lnSpcReduction="10000"/>
          </a:bodyPr>
          <a:lstStyle/>
          <a:p>
            <a:pPr marL="180000" indent="360000" algn="just" fontAlgn="base">
              <a:spcBef>
                <a:spcPts val="0"/>
              </a:spcBef>
            </a:pPr>
            <a:r>
              <a:rPr lang="uk-UA" dirty="0" smtClean="0"/>
              <a:t>У підготовці до нового навчального року слід врахувати безліч речей. Дуже часто часу вистачає лише на те, щоб переглянути календарний план, стандарти, нові закони, продумати тестування, але пропонуємо подумати й про те, як організувати клас – розставити парти, розвісити дошки оголошень і систематизувати матеріали.</a:t>
            </a:r>
            <a:endParaRPr lang="ru-RU" dirty="0" smtClean="0"/>
          </a:p>
          <a:p>
            <a:pPr marL="180000" indent="360000" algn="just" fontAlgn="base">
              <a:spcBef>
                <a:spcPts val="0"/>
              </a:spcBef>
            </a:pPr>
            <a:r>
              <a:rPr lang="uk-UA" dirty="0" smtClean="0"/>
              <a:t>Ви можете поєднати ці, здавалось би, різні компоненти в систему семи навчальних зон.  Пропонуємо такі зони: Відкриттів, Новин, Матеріалів, Комунікативна і Тематична Зони, Зона Вчителя і Зона Тиші. Це допоможе вам створити певну систему, що заощадить ваш час і підтримуватиме порядок у класі з першого ж дня.</a:t>
            </a:r>
            <a:endParaRPr lang="ru-RU" dirty="0" smtClean="0"/>
          </a:p>
        </p:txBody>
      </p:sp>
    </p:spTree>
    <p:extLst>
      <p:ext uri="{BB962C8B-B14F-4D97-AF65-F5344CB8AC3E}">
        <p14:creationId xmlns="" xmlns:p14="http://schemas.microsoft.com/office/powerpoint/2010/main" val="36618001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9" name="Содержимое 3" descr="C:\Users\Shool\AppData\Local\Microsoft\Windows\Temporary Internet Files\Content.Word\IMG_5710.jpg"/>
          <p:cNvPicPr>
            <a:picLocks/>
          </p:cNvPicPr>
          <p:nvPr/>
        </p:nvPicPr>
        <p:blipFill>
          <a:blip r:embed="rId3" cstate="print"/>
          <a:srcRect/>
          <a:stretch>
            <a:fillRect/>
          </a:stretch>
        </p:blipFill>
        <p:spPr bwMode="auto">
          <a:xfrm>
            <a:off x="323528" y="980728"/>
            <a:ext cx="3600400" cy="2736304"/>
          </a:xfrm>
          <a:prstGeom prst="rect">
            <a:avLst/>
          </a:prstGeom>
          <a:noFill/>
          <a:ln w="9525">
            <a:noFill/>
            <a:miter lim="800000"/>
            <a:headEnd/>
            <a:tailEnd/>
          </a:ln>
        </p:spPr>
      </p:pic>
      <p:pic>
        <p:nvPicPr>
          <p:cNvPr id="10" name="Рисунок 9" descr="C:\Users\Shool\AppData\Local\Microsoft\Windows\Temporary Internet Files\Content.Word\IMG_5719.jpg"/>
          <p:cNvPicPr/>
          <p:nvPr/>
        </p:nvPicPr>
        <p:blipFill>
          <a:blip r:embed="rId4" cstate="print"/>
          <a:srcRect/>
          <a:stretch>
            <a:fillRect/>
          </a:stretch>
        </p:blipFill>
        <p:spPr bwMode="auto">
          <a:xfrm rot="5400000">
            <a:off x="3767797" y="2721035"/>
            <a:ext cx="2978881" cy="2234571"/>
          </a:xfrm>
          <a:prstGeom prst="rect">
            <a:avLst/>
          </a:prstGeom>
          <a:noFill/>
          <a:ln w="9525">
            <a:noFill/>
            <a:miter lim="800000"/>
            <a:headEnd/>
            <a:tailEnd/>
          </a:ln>
        </p:spPr>
      </p:pic>
      <p:pic>
        <p:nvPicPr>
          <p:cNvPr id="11" name="Рисунок 10" descr="C:\Users\Shool\AppData\Local\Microsoft\Windows\Temporary Internet Files\Content.Word\IMG_5718.jpg"/>
          <p:cNvPicPr/>
          <p:nvPr/>
        </p:nvPicPr>
        <p:blipFill>
          <a:blip r:embed="rId5" cstate="print"/>
          <a:srcRect/>
          <a:stretch>
            <a:fillRect/>
          </a:stretch>
        </p:blipFill>
        <p:spPr bwMode="auto">
          <a:xfrm rot="5400000">
            <a:off x="6206200" y="3883032"/>
            <a:ext cx="3057876" cy="2293828"/>
          </a:xfrm>
          <a:prstGeom prst="rect">
            <a:avLst/>
          </a:prstGeom>
          <a:noFill/>
          <a:ln w="9525">
            <a:noFill/>
            <a:miter lim="800000"/>
            <a:headEnd/>
            <a:tailEnd/>
          </a:ln>
        </p:spPr>
      </p:pic>
    </p:spTree>
    <p:extLst>
      <p:ext uri="{BB962C8B-B14F-4D97-AF65-F5344CB8AC3E}">
        <p14:creationId xmlns="" xmlns:p14="http://schemas.microsoft.com/office/powerpoint/2010/main" val="2129516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8" name="Содержимое 3" descr="C:\Users\Shool\AppData\Local\Microsoft\Windows\Temporary Internet Files\Content.Word\IMG_5713.jpg"/>
          <p:cNvPicPr>
            <a:picLocks/>
          </p:cNvPicPr>
          <p:nvPr/>
        </p:nvPicPr>
        <p:blipFill>
          <a:blip r:embed="rId3" cstate="print"/>
          <a:srcRect/>
          <a:stretch>
            <a:fillRect/>
          </a:stretch>
        </p:blipFill>
        <p:spPr bwMode="auto">
          <a:xfrm>
            <a:off x="179512" y="1052736"/>
            <a:ext cx="3024336" cy="2160240"/>
          </a:xfrm>
          <a:prstGeom prst="rect">
            <a:avLst/>
          </a:prstGeom>
          <a:noFill/>
          <a:ln w="9525">
            <a:noFill/>
            <a:miter lim="800000"/>
            <a:headEnd/>
            <a:tailEnd/>
          </a:ln>
        </p:spPr>
      </p:pic>
      <p:pic>
        <p:nvPicPr>
          <p:cNvPr id="12" name="Рисунок 11" descr="C:\Users\Shool\AppData\Local\Microsoft\Windows\Temporary Internet Files\Content.Word\IMG_5722.jpg"/>
          <p:cNvPicPr/>
          <p:nvPr/>
        </p:nvPicPr>
        <p:blipFill>
          <a:blip r:embed="rId4" cstate="print"/>
          <a:srcRect/>
          <a:stretch>
            <a:fillRect/>
          </a:stretch>
        </p:blipFill>
        <p:spPr bwMode="auto">
          <a:xfrm rot="5400000">
            <a:off x="3132636" y="1267964"/>
            <a:ext cx="2875535" cy="2157048"/>
          </a:xfrm>
          <a:prstGeom prst="rect">
            <a:avLst/>
          </a:prstGeom>
          <a:noFill/>
          <a:ln w="9525">
            <a:noFill/>
            <a:miter lim="800000"/>
            <a:headEnd/>
            <a:tailEnd/>
          </a:ln>
        </p:spPr>
      </p:pic>
      <p:pic>
        <p:nvPicPr>
          <p:cNvPr id="13" name="Рисунок 12" descr="C:\Users\Shool\AppData\Local\Microsoft\Windows\Temporary Internet Files\Content.Word\IMG_5723.jpg"/>
          <p:cNvPicPr/>
          <p:nvPr/>
        </p:nvPicPr>
        <p:blipFill>
          <a:blip r:embed="rId5" cstate="print"/>
          <a:srcRect/>
          <a:stretch>
            <a:fillRect/>
          </a:stretch>
        </p:blipFill>
        <p:spPr bwMode="auto">
          <a:xfrm>
            <a:off x="5868144" y="1052736"/>
            <a:ext cx="3024336" cy="2304256"/>
          </a:xfrm>
          <a:prstGeom prst="rect">
            <a:avLst/>
          </a:prstGeom>
          <a:noFill/>
          <a:ln w="9525">
            <a:noFill/>
            <a:miter lim="800000"/>
            <a:headEnd/>
            <a:tailEnd/>
          </a:ln>
        </p:spPr>
      </p:pic>
      <p:pic>
        <p:nvPicPr>
          <p:cNvPr id="14" name="Рисунок 13" descr="C:\Users\Shool\AppData\Local\Microsoft\Windows\Temporary Internet Files\Content.Word\IMG_5724.jpg"/>
          <p:cNvPicPr/>
          <p:nvPr/>
        </p:nvPicPr>
        <p:blipFill>
          <a:blip r:embed="rId6" cstate="print"/>
          <a:srcRect/>
          <a:stretch>
            <a:fillRect/>
          </a:stretch>
        </p:blipFill>
        <p:spPr bwMode="auto">
          <a:xfrm>
            <a:off x="251520" y="4149080"/>
            <a:ext cx="2914155" cy="2186018"/>
          </a:xfrm>
          <a:prstGeom prst="rect">
            <a:avLst/>
          </a:prstGeom>
          <a:noFill/>
          <a:ln w="9525">
            <a:noFill/>
            <a:miter lim="800000"/>
            <a:headEnd/>
            <a:tailEnd/>
          </a:ln>
        </p:spPr>
      </p:pic>
      <p:pic>
        <p:nvPicPr>
          <p:cNvPr id="15" name="Рисунок 14" descr="C:\Users\Shool\AppData\Local\Microsoft\Windows\Temporary Internet Files\Content.Word\IMG_5735.jpg"/>
          <p:cNvPicPr/>
          <p:nvPr/>
        </p:nvPicPr>
        <p:blipFill>
          <a:blip r:embed="rId7" cstate="print"/>
          <a:srcRect/>
          <a:stretch>
            <a:fillRect/>
          </a:stretch>
        </p:blipFill>
        <p:spPr bwMode="auto">
          <a:xfrm rot="5400000">
            <a:off x="3130626" y="4327632"/>
            <a:ext cx="2891622" cy="2169115"/>
          </a:xfrm>
          <a:prstGeom prst="rect">
            <a:avLst/>
          </a:prstGeom>
          <a:noFill/>
          <a:ln w="9525">
            <a:noFill/>
            <a:miter lim="800000"/>
            <a:headEnd/>
            <a:tailEnd/>
          </a:ln>
        </p:spPr>
      </p:pic>
      <p:pic>
        <p:nvPicPr>
          <p:cNvPr id="16" name="Рисунок 15" descr="C:\Users\Shool\AppData\Local\Microsoft\Windows\Temporary Internet Files\Content.Word\IMG_5729.jpg"/>
          <p:cNvPicPr/>
          <p:nvPr/>
        </p:nvPicPr>
        <p:blipFill>
          <a:blip r:embed="rId8" cstate="print"/>
          <a:srcRect/>
          <a:stretch>
            <a:fillRect/>
          </a:stretch>
        </p:blipFill>
        <p:spPr bwMode="auto">
          <a:xfrm>
            <a:off x="5868144" y="4221088"/>
            <a:ext cx="3024336" cy="2186017"/>
          </a:xfrm>
          <a:prstGeom prst="rect">
            <a:avLst/>
          </a:prstGeom>
          <a:noFill/>
          <a:ln w="9525">
            <a:noFill/>
            <a:miter lim="800000"/>
            <a:headEnd/>
            <a:tailEnd/>
          </a:ln>
        </p:spPr>
      </p:pic>
    </p:spTree>
    <p:extLst>
      <p:ext uri="{BB962C8B-B14F-4D97-AF65-F5344CB8AC3E}">
        <p14:creationId xmlns="" xmlns:p14="http://schemas.microsoft.com/office/powerpoint/2010/main" val="30628682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778098"/>
          </a:xfrm>
        </p:spPr>
        <p:txBody>
          <a:bodyPr>
            <a:normAutofit/>
          </a:bodyPr>
          <a:lstStyle/>
          <a:p>
            <a:r>
              <a:rPr lang="uk-UA" b="1" dirty="0" smtClean="0"/>
              <a:t>ЗОНА  ВІДКРИТТІВ</a:t>
            </a:r>
            <a:endParaRPr lang="ru-RU" dirty="0"/>
          </a:p>
        </p:txBody>
      </p:sp>
      <p:sp>
        <p:nvSpPr>
          <p:cNvPr id="3" name="Содержимое 2"/>
          <p:cNvSpPr>
            <a:spLocks noGrp="1"/>
          </p:cNvSpPr>
          <p:nvPr>
            <p:ph idx="1"/>
          </p:nvPr>
        </p:nvSpPr>
        <p:spPr>
          <a:xfrm>
            <a:off x="251520" y="764704"/>
            <a:ext cx="8568952" cy="5832648"/>
          </a:xfrm>
        </p:spPr>
        <p:txBody>
          <a:bodyPr>
            <a:normAutofit/>
          </a:bodyPr>
          <a:lstStyle/>
          <a:p>
            <a:pPr algn="just" fontAlgn="base"/>
            <a:r>
              <a:rPr lang="uk-UA" dirty="0" smtClean="0"/>
              <a:t>Це зона для всіх тих речей, що розпалюють уяву дитини. Вона може містити мистецькі та </a:t>
            </a:r>
            <a:r>
              <a:rPr lang="uk-UA" dirty="0" err="1" smtClean="0"/>
              <a:t>крафтові</a:t>
            </a:r>
            <a:r>
              <a:rPr lang="uk-UA" dirty="0" smtClean="0"/>
              <a:t> матеріали, диктофон, фотоапарат, магнітофон, настільні ігри, зокрема </a:t>
            </a:r>
            <a:r>
              <a:rPr lang="uk-UA" dirty="0" err="1" smtClean="0"/>
              <a:t>пазли</a:t>
            </a:r>
            <a:r>
              <a:rPr lang="uk-UA" dirty="0" smtClean="0"/>
              <a:t>, веселі книги та журнали.</a:t>
            </a:r>
            <a:endParaRPr lang="ru-RU" dirty="0" smtClean="0"/>
          </a:p>
          <a:p>
            <a:pPr algn="just" fontAlgn="base"/>
            <a:r>
              <a:rPr lang="uk-UA" dirty="0" smtClean="0"/>
              <a:t>Придумайте для дітей різні проекти, в яких вони можуть використовувати всі ці речі. Ви можете підсилювати цим креативність дітей, створивши певну атмосферу дослідництва. Попросіть їх намалювати те, що вони бачать, запишіть це і складіть список запитань, які у них виникають. Використовуйте отримані дані для планування уроків у майбутньому.</a:t>
            </a:r>
            <a:endParaRPr lang="ru-RU" dirty="0" smtClean="0"/>
          </a:p>
          <a:p>
            <a:endParaRPr lang="ru-RU" dirty="0"/>
          </a:p>
        </p:txBody>
      </p:sp>
    </p:spTree>
    <p:extLst>
      <p:ext uri="{BB962C8B-B14F-4D97-AF65-F5344CB8AC3E}">
        <p14:creationId xmlns="" xmlns:p14="http://schemas.microsoft.com/office/powerpoint/2010/main" val="5507854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8" name="Содержимое 3" descr="C:\Users\Shool\AppData\Local\Microsoft\Windows\Temporary Internet Files\Content.Word\IMG_5728.jpg"/>
          <p:cNvPicPr>
            <a:picLocks/>
          </p:cNvPicPr>
          <p:nvPr/>
        </p:nvPicPr>
        <p:blipFill>
          <a:blip r:embed="rId3" cstate="print"/>
          <a:srcRect/>
          <a:stretch>
            <a:fillRect/>
          </a:stretch>
        </p:blipFill>
        <p:spPr bwMode="auto">
          <a:xfrm>
            <a:off x="251520" y="980728"/>
            <a:ext cx="2901142" cy="21737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Рисунок 11" descr="C:\Users\Shool\AppData\Local\Microsoft\Windows\Temporary Internet Files\Content.Word\IMG_5733.jpg"/>
          <p:cNvPicPr/>
          <p:nvPr/>
        </p:nvPicPr>
        <p:blipFill>
          <a:blip r:embed="rId4" cstate="print"/>
          <a:srcRect/>
          <a:stretch>
            <a:fillRect/>
          </a:stretch>
        </p:blipFill>
        <p:spPr bwMode="auto">
          <a:xfrm>
            <a:off x="3028491" y="2271156"/>
            <a:ext cx="3087017" cy="23156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Рисунок 12" descr="C:\Users\Shool\AppData\Local\Microsoft\Windows\Temporary Internet Files\Content.Word\IMG_5744.jpg"/>
          <p:cNvPicPr/>
          <p:nvPr/>
        </p:nvPicPr>
        <p:blipFill>
          <a:blip r:embed="rId5" cstate="print"/>
          <a:srcRect/>
          <a:stretch>
            <a:fillRect/>
          </a:stretch>
        </p:blipFill>
        <p:spPr bwMode="auto">
          <a:xfrm>
            <a:off x="5508104" y="4077072"/>
            <a:ext cx="3378510" cy="25343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9509225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normAutofit/>
          </a:bodyPr>
          <a:lstStyle/>
          <a:p>
            <a:r>
              <a:rPr lang="uk-UA" b="1" dirty="0" smtClean="0"/>
              <a:t>ЗОНА НОВИН</a:t>
            </a:r>
            <a:endParaRPr lang="ru-RU" dirty="0"/>
          </a:p>
        </p:txBody>
      </p:sp>
      <p:sp>
        <p:nvSpPr>
          <p:cNvPr id="3" name="Содержимое 2"/>
          <p:cNvSpPr>
            <a:spLocks noGrp="1"/>
          </p:cNvSpPr>
          <p:nvPr>
            <p:ph idx="1"/>
          </p:nvPr>
        </p:nvSpPr>
        <p:spPr>
          <a:xfrm>
            <a:off x="457200" y="1196752"/>
            <a:ext cx="8229600" cy="5256584"/>
          </a:xfrm>
        </p:spPr>
        <p:txBody>
          <a:bodyPr>
            <a:normAutofit/>
          </a:bodyPr>
          <a:lstStyle/>
          <a:p>
            <a:pPr marL="144000" indent="-360000" algn="just">
              <a:spcBef>
                <a:spcPts val="0"/>
              </a:spcBef>
            </a:pPr>
            <a:r>
              <a:rPr lang="uk-UA" dirty="0" smtClean="0"/>
              <a:t>Зона Новин допоможе вам управляти своїм класним календарем, запланованими завданнями і проектами, загальношкільними заходами, святами, урочистостями. Тут можна показувати і прогноз погоди, температуру повітря та світові новини. Ви також можете використовувати цей простір, щоб зазначити ваші щоденні завдання, роботу в класі та домашні завдання. Виділіть частину цього простору для того, щоб учні ділилися їхніми особистими або навчальними новинами.</a:t>
            </a:r>
          </a:p>
        </p:txBody>
      </p:sp>
    </p:spTree>
    <p:extLst>
      <p:ext uri="{BB962C8B-B14F-4D97-AF65-F5344CB8AC3E}">
        <p14:creationId xmlns="" xmlns:p14="http://schemas.microsoft.com/office/powerpoint/2010/main" val="29490682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a:xfrm>
            <a:off x="323528" y="260648"/>
            <a:ext cx="8363272" cy="6192688"/>
          </a:xfrm>
        </p:spPr>
        <p:txBody>
          <a:bodyPr>
            <a:normAutofit/>
          </a:bodyPr>
          <a:lstStyle/>
          <a:p>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Загальноосвітня</a:t>
            </a:r>
            <a:r>
              <a:rPr lang="ru-RU" dirty="0" smtClean="0">
                <a:latin typeface="Times New Roman" pitchFamily="18" charset="0"/>
                <a:cs typeface="Times New Roman" pitchFamily="18" charset="0"/>
              </a:rPr>
              <a:t> школа І </a:t>
            </a:r>
            <a:r>
              <a:rPr lang="ru-RU" dirty="0" err="1" smtClean="0">
                <a:latin typeface="Times New Roman" pitchFamily="18" charset="0"/>
                <a:cs typeface="Times New Roman" pitchFamily="18" charset="0"/>
              </a:rPr>
              <a:t>ступеня</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30 </a:t>
            </a:r>
            <a:r>
              <a:rPr lang="uk-UA" dirty="0" smtClean="0">
                <a:latin typeface="Times New Roman" pitchFamily="18" charset="0"/>
                <a:cs typeface="Times New Roman" pitchFamily="18" charset="0"/>
              </a:rPr>
              <a:t>у</a:t>
            </a:r>
            <a:r>
              <a:rPr lang="ru-RU" dirty="0" err="1" smtClean="0">
                <a:latin typeface="Times New Roman" pitchFamily="18" charset="0"/>
                <a:cs typeface="Times New Roman" pitchFamily="18" charset="0"/>
              </a:rPr>
              <a:t>війшла</a:t>
            </a:r>
            <a:r>
              <a:rPr lang="ru-RU" dirty="0" smtClean="0">
                <a:latin typeface="Times New Roman" pitchFamily="18" charset="0"/>
                <a:cs typeface="Times New Roman" pitchFamily="18" charset="0"/>
              </a:rPr>
              <a:t> в </a:t>
            </a:r>
            <a:r>
              <a:rPr lang="ru-RU" dirty="0" err="1" smtClean="0">
                <a:latin typeface="Times New Roman" pitchFamily="18" charset="0"/>
                <a:cs typeface="Times New Roman" pitchFamily="18" charset="0"/>
              </a:rPr>
              <a:t>освітянський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простір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м.Хмельницького</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a:t>
            </a:r>
            <a:r>
              <a:rPr lang="ru-RU" dirty="0" smtClean="0">
                <a:latin typeface="Times New Roman" pitchFamily="18" charset="0"/>
                <a:cs typeface="Times New Roman" pitchFamily="18" charset="0"/>
              </a:rPr>
              <a:t> 1 </a:t>
            </a:r>
            <a:r>
              <a:rPr lang="ru-RU" dirty="0" err="1" smtClean="0">
                <a:latin typeface="Times New Roman" pitchFamily="18" charset="0"/>
                <a:cs typeface="Times New Roman" pitchFamily="18" charset="0"/>
              </a:rPr>
              <a:t>вересня</a:t>
            </a:r>
            <a:r>
              <a:rPr lang="ru-RU" dirty="0" smtClean="0">
                <a:latin typeface="Times New Roman" pitchFamily="18" charset="0"/>
                <a:cs typeface="Times New Roman" pitchFamily="18" charset="0"/>
              </a:rPr>
              <a:t> 1993 року.</a:t>
            </a:r>
            <a:r>
              <a:rPr lang="uk-UA"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r>
              <a:rPr lang="uk-UA" dirty="0" smtClean="0">
                <a:latin typeface="Times New Roman" pitchFamily="18" charset="0"/>
                <a:cs typeface="Times New Roman" pitchFamily="18" charset="0"/>
              </a:rPr>
              <a:t>        Уперше в освітній процес було залучено,  крім учителів початкових класів, </a:t>
            </a:r>
            <a:r>
              <a:rPr lang="uk-UA" dirty="0" err="1" smtClean="0">
                <a:latin typeface="Times New Roman" pitchFamily="18" charset="0"/>
                <a:cs typeface="Times New Roman" pitchFamily="18" charset="0"/>
              </a:rPr>
              <a:t>учителів-предметників</a:t>
            </a:r>
            <a:r>
              <a:rPr lang="uk-UA" dirty="0" smtClean="0">
                <a:latin typeface="Times New Roman" pitchFamily="18" charset="0"/>
                <a:cs typeface="Times New Roman" pitchFamily="18" charset="0"/>
              </a:rPr>
              <a:t>: фізичної культури, музики, образотворчого мистецтва, англійської мови. Завдяки організації діяльності груп подовженого дня заклад </a:t>
            </a:r>
            <a:r>
              <a:rPr lang="uk-UA" dirty="0" smtClean="0">
                <a:latin typeface="Times New Roman" pitchFamily="18" charset="0"/>
                <a:cs typeface="Times New Roman" pitchFamily="18" charset="0"/>
              </a:rPr>
              <a:t>освіти стає </a:t>
            </a:r>
            <a:r>
              <a:rPr lang="uk-UA" dirty="0" smtClean="0">
                <a:latin typeface="Times New Roman" pitchFamily="18" charset="0"/>
                <a:cs typeface="Times New Roman" pitchFamily="18" charset="0"/>
              </a:rPr>
              <a:t>школою повного робочого дня.  Це дало можливість створити  систему позаурочної роботи із залученням педагогів закладу та фахівців позашкільних навчальних закладів. Школа І ступеня стала фундаментом для  всебічного розвитку кожної дитини як особистості.</a:t>
            </a:r>
            <a:endParaRPr lang="ru-RU"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9" name="Содержимое 3" descr="C:\Users\Shool\AppData\Local\Microsoft\Windows\Temporary Internet Files\Content.Word\IMG_5741.jpg"/>
          <p:cNvPicPr>
            <a:picLocks/>
          </p:cNvPicPr>
          <p:nvPr/>
        </p:nvPicPr>
        <p:blipFill>
          <a:blip r:embed="rId3" cstate="print"/>
          <a:srcRect/>
          <a:stretch>
            <a:fillRect/>
          </a:stretch>
        </p:blipFill>
        <p:spPr bwMode="auto">
          <a:xfrm rot="5400000">
            <a:off x="899632" y="2204824"/>
            <a:ext cx="3528000" cy="280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Рисунок 10" descr="C:\Users\Shool\AppData\Local\Microsoft\Windows\Temporary Internet Files\Content.Word\IMG_5714.jpg"/>
          <p:cNvPicPr/>
          <p:nvPr/>
        </p:nvPicPr>
        <p:blipFill>
          <a:blip r:embed="rId4" cstate="print"/>
          <a:srcRect/>
          <a:stretch>
            <a:fillRect/>
          </a:stretch>
        </p:blipFill>
        <p:spPr bwMode="auto">
          <a:xfrm rot="5400000">
            <a:off x="5004088" y="1124704"/>
            <a:ext cx="3528000" cy="280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7819585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dirty="0" smtClean="0"/>
              <a:t>ЗОНА МАТЕРІАЛІВ</a:t>
            </a:r>
            <a:r>
              <a:rPr lang="ru-RU" dirty="0" smtClean="0"/>
              <a:t/>
            </a:r>
            <a:br>
              <a:rPr lang="ru-RU" dirty="0" smtClean="0"/>
            </a:br>
            <a:endParaRPr lang="ru-RU" dirty="0"/>
          </a:p>
        </p:txBody>
      </p:sp>
      <p:sp>
        <p:nvSpPr>
          <p:cNvPr id="3" name="Содержимое 2"/>
          <p:cNvSpPr>
            <a:spLocks noGrp="1"/>
          </p:cNvSpPr>
          <p:nvPr>
            <p:ph idx="1"/>
          </p:nvPr>
        </p:nvSpPr>
        <p:spPr>
          <a:xfrm>
            <a:off x="457200" y="1052736"/>
            <a:ext cx="8229600" cy="5472608"/>
          </a:xfrm>
        </p:spPr>
        <p:txBody>
          <a:bodyPr>
            <a:normAutofit/>
          </a:bodyPr>
          <a:lstStyle/>
          <a:p>
            <a:pPr marL="180000" indent="360000" algn="just">
              <a:spcBef>
                <a:spcPts val="0"/>
              </a:spcBef>
            </a:pPr>
            <a:r>
              <a:rPr lang="uk-UA" dirty="0" smtClean="0"/>
              <a:t>Зона Матеріалів створюється для того, щоб підготувати вас до роботи. Тут ви можете розкласти олівці, ручки, маркери, </a:t>
            </a:r>
            <a:r>
              <a:rPr lang="uk-UA" dirty="0" err="1" smtClean="0"/>
              <a:t>степлери</a:t>
            </a:r>
            <a:r>
              <a:rPr lang="uk-UA" dirty="0" smtClean="0"/>
              <a:t>, ножиці, папір, клей, стрічки, скріпки, тканину, паперові рушники, засіб для дезінфекції рук та інші інструменти. Використовуйте це місце для таких довідкових матеріалів, як таблиці з формулами і графіками, методичних посібників, довідників, підручників, блокнотів і журналів. Ця зона також може бути зручним місцем для виконання домашньої роботи.</a:t>
            </a:r>
            <a:endParaRPr lang="ru-RU" dirty="0" smtClean="0"/>
          </a:p>
        </p:txBody>
      </p:sp>
    </p:spTree>
    <p:extLst>
      <p:ext uri="{BB962C8B-B14F-4D97-AF65-F5344CB8AC3E}">
        <p14:creationId xmlns="" xmlns:p14="http://schemas.microsoft.com/office/powerpoint/2010/main" val="38312716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8" name="Содержимое 3" descr="C:\Users\Shool\AppData\Local\Microsoft\Windows\Temporary Internet Files\Content.Word\IMG_5740.jpg"/>
          <p:cNvPicPr>
            <a:picLocks/>
          </p:cNvPicPr>
          <p:nvPr/>
        </p:nvPicPr>
        <p:blipFill>
          <a:blip r:embed="rId3" cstate="print"/>
          <a:srcRect/>
          <a:stretch>
            <a:fillRect/>
          </a:stretch>
        </p:blipFill>
        <p:spPr bwMode="auto">
          <a:xfrm rot="5400000">
            <a:off x="-324037" y="1808823"/>
            <a:ext cx="3240361" cy="2592288"/>
          </a:xfrm>
          <a:prstGeom prst="rect">
            <a:avLst/>
          </a:prstGeom>
          <a:noFill/>
          <a:ln w="9525">
            <a:noFill/>
            <a:miter lim="800000"/>
            <a:headEnd/>
            <a:tailEnd/>
          </a:ln>
        </p:spPr>
      </p:pic>
      <p:pic>
        <p:nvPicPr>
          <p:cNvPr id="12" name="Рисунок 11" descr="C:\Users\Shool\AppData\Local\Microsoft\Windows\Temporary Internet Files\Content.Word\IMG_5715.jpg"/>
          <p:cNvPicPr/>
          <p:nvPr/>
        </p:nvPicPr>
        <p:blipFill>
          <a:blip r:embed="rId4" cstate="print"/>
          <a:srcRect/>
          <a:stretch>
            <a:fillRect/>
          </a:stretch>
        </p:blipFill>
        <p:spPr bwMode="auto">
          <a:xfrm>
            <a:off x="2808312" y="2852937"/>
            <a:ext cx="3129129" cy="2347278"/>
          </a:xfrm>
          <a:prstGeom prst="rect">
            <a:avLst/>
          </a:prstGeom>
          <a:noFill/>
          <a:ln w="9525">
            <a:noFill/>
            <a:miter lim="800000"/>
            <a:headEnd/>
            <a:tailEnd/>
          </a:ln>
        </p:spPr>
      </p:pic>
      <p:pic>
        <p:nvPicPr>
          <p:cNvPr id="13" name="Рисунок 12" descr="C:\Users\Shool\AppData\Local\Microsoft\Windows\Temporary Internet Files\Content.Word\IMG_5716.jpg"/>
          <p:cNvPicPr/>
          <p:nvPr/>
        </p:nvPicPr>
        <p:blipFill>
          <a:blip r:embed="rId5" cstate="print"/>
          <a:srcRect/>
          <a:stretch>
            <a:fillRect/>
          </a:stretch>
        </p:blipFill>
        <p:spPr bwMode="auto">
          <a:xfrm rot="5400000">
            <a:off x="5940660" y="3969064"/>
            <a:ext cx="3024335" cy="2376264"/>
          </a:xfrm>
          <a:prstGeom prst="rect">
            <a:avLst/>
          </a:prstGeom>
          <a:noFill/>
          <a:ln w="9525">
            <a:noFill/>
            <a:miter lim="800000"/>
            <a:headEnd/>
            <a:tailEnd/>
          </a:ln>
        </p:spPr>
      </p:pic>
      <p:pic>
        <p:nvPicPr>
          <p:cNvPr id="14" name="Рисунок 13" descr="C:\Users\Shool\AppData\Local\Microsoft\Windows\Temporary Internet Files\Content.Word\IMG_5717.jpg"/>
          <p:cNvPicPr/>
          <p:nvPr/>
        </p:nvPicPr>
        <p:blipFill>
          <a:blip r:embed="rId6" cstate="print"/>
          <a:srcRect/>
          <a:stretch>
            <a:fillRect/>
          </a:stretch>
        </p:blipFill>
        <p:spPr bwMode="auto">
          <a:xfrm rot="5400000">
            <a:off x="5933267" y="592080"/>
            <a:ext cx="3012937" cy="2350080"/>
          </a:xfrm>
          <a:prstGeom prst="rect">
            <a:avLst/>
          </a:prstGeom>
          <a:noFill/>
          <a:ln w="9525">
            <a:noFill/>
            <a:miter lim="800000"/>
            <a:headEnd/>
            <a:tailEnd/>
          </a:ln>
        </p:spPr>
      </p:pic>
    </p:spTree>
    <p:extLst>
      <p:ext uri="{BB962C8B-B14F-4D97-AF65-F5344CB8AC3E}">
        <p14:creationId xmlns="" xmlns:p14="http://schemas.microsoft.com/office/powerpoint/2010/main" val="42134703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980728"/>
          </a:xfrm>
        </p:spPr>
        <p:txBody>
          <a:bodyPr>
            <a:normAutofit/>
          </a:bodyPr>
          <a:lstStyle/>
          <a:p>
            <a:r>
              <a:rPr lang="uk-UA" b="1" dirty="0" smtClean="0"/>
              <a:t>КОМУНІКАТИВНА   ЗОНА </a:t>
            </a:r>
            <a:endParaRPr lang="ru-RU" dirty="0"/>
          </a:p>
        </p:txBody>
      </p:sp>
      <p:sp>
        <p:nvSpPr>
          <p:cNvPr id="3" name="Содержимое 2"/>
          <p:cNvSpPr>
            <a:spLocks noGrp="1"/>
          </p:cNvSpPr>
          <p:nvPr>
            <p:ph idx="1"/>
          </p:nvPr>
        </p:nvSpPr>
        <p:spPr>
          <a:xfrm>
            <a:off x="457200" y="908720"/>
            <a:ext cx="8229600" cy="5760640"/>
          </a:xfrm>
        </p:spPr>
        <p:txBody>
          <a:bodyPr>
            <a:normAutofit/>
          </a:bodyPr>
          <a:lstStyle/>
          <a:p>
            <a:pPr marL="0" indent="360000" algn="just"/>
            <a:r>
              <a:rPr lang="uk-UA" dirty="0" smtClean="0"/>
              <a:t>Ця зона може задовольняти кілька цілей. Тут учням можна нагадувати, що ми всі працюємо для досягнення спільної мети. Ця зона для обговорень того, що було вивчено,  для заведення нових знайомств, для запитань-відповідей, а також рефлексій. Ці обговорення дають вчителю можливість оцінити прогрес дитини й отримати інформацію на майбутнє. На початку року ви вестимете ці обговорення самостійно, але це має тривати лише до моменту, коли учні зможуть самостійно організовувати дискусії.</a:t>
            </a:r>
            <a:endParaRPr lang="ru-RU" dirty="0" smtClean="0"/>
          </a:p>
          <a:p>
            <a:endParaRPr lang="ru-RU" dirty="0"/>
          </a:p>
        </p:txBody>
      </p:sp>
    </p:spTree>
    <p:extLst>
      <p:ext uri="{BB962C8B-B14F-4D97-AF65-F5344CB8AC3E}">
        <p14:creationId xmlns="" xmlns:p14="http://schemas.microsoft.com/office/powerpoint/2010/main" val="19772202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9" name="Picture 3" descr="C:\Users\Shool\Desktop\для сайта школи 1-Д\IMG_5512.JPG"/>
          <p:cNvPicPr>
            <a:picLocks noChangeAspect="1" noChangeArrowheads="1"/>
          </p:cNvPicPr>
          <p:nvPr/>
        </p:nvPicPr>
        <p:blipFill>
          <a:blip r:embed="rId3" cstate="print"/>
          <a:srcRect/>
          <a:stretch>
            <a:fillRect/>
          </a:stretch>
        </p:blipFill>
        <p:spPr bwMode="auto">
          <a:xfrm>
            <a:off x="4211960" y="1412776"/>
            <a:ext cx="4689600" cy="3517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4" descr="C:\Users\Shool\Desktop\Всі фото телефон\Новая папка\IMG_5248.JPG"/>
          <p:cNvPicPr>
            <a:picLocks noChangeAspect="1" noChangeArrowheads="1"/>
          </p:cNvPicPr>
          <p:nvPr/>
        </p:nvPicPr>
        <p:blipFill>
          <a:blip r:embed="rId4" cstate="print"/>
          <a:srcRect/>
          <a:stretch>
            <a:fillRect/>
          </a:stretch>
        </p:blipFill>
        <p:spPr bwMode="auto">
          <a:xfrm rot="5400000">
            <a:off x="-46648" y="1566928"/>
            <a:ext cx="4689600" cy="3517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6817098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dirty="0" smtClean="0"/>
              <a:t>ТЕМАТИЧНА ЗОНА</a:t>
            </a:r>
            <a:r>
              <a:rPr lang="ru-RU" dirty="0" smtClean="0"/>
              <a:t/>
            </a:r>
            <a:br>
              <a:rPr lang="ru-RU" dirty="0" smtClean="0"/>
            </a:br>
            <a:endParaRPr lang="ru-RU" dirty="0"/>
          </a:p>
        </p:txBody>
      </p:sp>
      <p:sp>
        <p:nvSpPr>
          <p:cNvPr id="3" name="Содержимое 2"/>
          <p:cNvSpPr>
            <a:spLocks noGrp="1"/>
          </p:cNvSpPr>
          <p:nvPr>
            <p:ph idx="1"/>
          </p:nvPr>
        </p:nvSpPr>
        <p:spPr>
          <a:xfrm>
            <a:off x="457200" y="1052736"/>
            <a:ext cx="8229600" cy="5544616"/>
          </a:xfrm>
        </p:spPr>
        <p:txBody>
          <a:bodyPr>
            <a:normAutofit/>
          </a:bodyPr>
          <a:lstStyle/>
          <a:p>
            <a:pPr marL="0" indent="360000" algn="just" fontAlgn="base">
              <a:spcBef>
                <a:spcPts val="0"/>
              </a:spcBef>
            </a:pPr>
            <a:r>
              <a:rPr lang="uk-UA" dirty="0" smtClean="0"/>
              <a:t>Ця зона відводиться для технічних інструментів, тематичних  книг, ігор, що стосуються предмета, який ви викладаєте. Важливо також показати, як це переплітається з іншими предметами. Спробуйте розмістити тут діаграми з ключовими ідеями та стратегіями, картки, тощо. Представте основних людей у цій галузі, роздрукуйте терміни та різні допоміжні матеріали. Додайте на стіну візуальні ефекти та реальні об’єкти.</a:t>
            </a:r>
            <a:endParaRPr lang="ru-RU" dirty="0" smtClean="0"/>
          </a:p>
          <a:p>
            <a:endParaRPr lang="ru-RU" dirty="0"/>
          </a:p>
        </p:txBody>
      </p:sp>
    </p:spTree>
    <p:extLst>
      <p:ext uri="{BB962C8B-B14F-4D97-AF65-F5344CB8AC3E}">
        <p14:creationId xmlns="" xmlns:p14="http://schemas.microsoft.com/office/powerpoint/2010/main" val="4286800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14" name="Содержимое 3" descr="C:\Users\Shool\AppData\Local\Microsoft\Windows\Temporary Internet Files\Content.Word\IMG_5743.jpg"/>
          <p:cNvPicPr>
            <a:picLocks/>
          </p:cNvPicPr>
          <p:nvPr/>
        </p:nvPicPr>
        <p:blipFill>
          <a:blip r:embed="rId3" cstate="print"/>
          <a:srcRect/>
          <a:stretch>
            <a:fillRect/>
          </a:stretch>
        </p:blipFill>
        <p:spPr bwMode="auto">
          <a:xfrm>
            <a:off x="0" y="980728"/>
            <a:ext cx="3100647" cy="2323407"/>
          </a:xfrm>
          <a:prstGeom prst="rect">
            <a:avLst/>
          </a:prstGeom>
          <a:noFill/>
          <a:ln w="9525">
            <a:noFill/>
            <a:miter lim="800000"/>
            <a:headEnd/>
            <a:tailEnd/>
          </a:ln>
        </p:spPr>
      </p:pic>
      <p:pic>
        <p:nvPicPr>
          <p:cNvPr id="15" name="Рисунок 14" descr="C:\Users\Shool\AppData\Local\Microsoft\Windows\Temporary Internet Files\Content.Word\IMG_5742.jpg"/>
          <p:cNvPicPr/>
          <p:nvPr/>
        </p:nvPicPr>
        <p:blipFill>
          <a:blip r:embed="rId4" cstate="print"/>
          <a:srcRect/>
          <a:stretch>
            <a:fillRect/>
          </a:stretch>
        </p:blipFill>
        <p:spPr bwMode="auto">
          <a:xfrm rot="5400000">
            <a:off x="2796603" y="1964037"/>
            <a:ext cx="3259757" cy="2445267"/>
          </a:xfrm>
          <a:prstGeom prst="rect">
            <a:avLst/>
          </a:prstGeom>
          <a:noFill/>
          <a:ln w="9525">
            <a:noFill/>
            <a:miter lim="800000"/>
            <a:headEnd/>
            <a:tailEnd/>
          </a:ln>
        </p:spPr>
      </p:pic>
      <p:pic>
        <p:nvPicPr>
          <p:cNvPr id="16" name="Рисунок 15" descr="C:\Users\Shool\AppData\Local\Microsoft\Windows\Temporary Internet Files\Content.Word\IMG_5744.jpg"/>
          <p:cNvPicPr/>
          <p:nvPr/>
        </p:nvPicPr>
        <p:blipFill>
          <a:blip r:embed="rId5" cstate="print"/>
          <a:srcRect/>
          <a:stretch>
            <a:fillRect/>
          </a:stretch>
        </p:blipFill>
        <p:spPr bwMode="auto">
          <a:xfrm>
            <a:off x="5765490" y="908720"/>
            <a:ext cx="3378510" cy="2534348"/>
          </a:xfrm>
          <a:prstGeom prst="rect">
            <a:avLst/>
          </a:prstGeom>
          <a:noFill/>
          <a:ln w="9525">
            <a:noFill/>
            <a:miter lim="800000"/>
            <a:headEnd/>
            <a:tailEnd/>
          </a:ln>
        </p:spPr>
      </p:pic>
      <p:pic>
        <p:nvPicPr>
          <p:cNvPr id="17" name="Рисунок 16" descr="C:\Users\Shool\AppData\Local\Microsoft\Windows\Temporary Internet Files\Content.Word\IMG_5738.jpg"/>
          <p:cNvPicPr/>
          <p:nvPr/>
        </p:nvPicPr>
        <p:blipFill>
          <a:blip r:embed="rId6" cstate="print"/>
          <a:srcRect/>
          <a:stretch>
            <a:fillRect/>
          </a:stretch>
        </p:blipFill>
        <p:spPr bwMode="auto">
          <a:xfrm>
            <a:off x="0" y="4437112"/>
            <a:ext cx="3059832" cy="2186018"/>
          </a:xfrm>
          <a:prstGeom prst="rect">
            <a:avLst/>
          </a:prstGeom>
          <a:noFill/>
          <a:ln w="9525">
            <a:noFill/>
            <a:miter lim="800000"/>
            <a:headEnd/>
            <a:tailEnd/>
          </a:ln>
        </p:spPr>
      </p:pic>
      <p:pic>
        <p:nvPicPr>
          <p:cNvPr id="18" name="Рисунок 17" descr="C:\Users\Shool\AppData\Local\Microsoft\Windows\Temporary Internet Files\Content.Word\IMG_5739.jpg"/>
          <p:cNvPicPr/>
          <p:nvPr/>
        </p:nvPicPr>
        <p:blipFill>
          <a:blip r:embed="rId7" cstate="print"/>
          <a:srcRect/>
          <a:stretch>
            <a:fillRect/>
          </a:stretch>
        </p:blipFill>
        <p:spPr bwMode="auto">
          <a:xfrm>
            <a:off x="5796136" y="4437112"/>
            <a:ext cx="3347864" cy="2204748"/>
          </a:xfrm>
          <a:prstGeom prst="rect">
            <a:avLst/>
          </a:prstGeom>
          <a:noFill/>
          <a:ln w="9525">
            <a:noFill/>
            <a:miter lim="800000"/>
            <a:headEnd/>
            <a:tailEnd/>
          </a:ln>
        </p:spPr>
      </p:pic>
    </p:spTree>
    <p:extLst>
      <p:ext uri="{BB962C8B-B14F-4D97-AF65-F5344CB8AC3E}">
        <p14:creationId xmlns="" xmlns:p14="http://schemas.microsoft.com/office/powerpoint/2010/main" val="34244748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908720"/>
          </a:xfrm>
        </p:spPr>
        <p:txBody>
          <a:bodyPr>
            <a:normAutofit/>
          </a:bodyPr>
          <a:lstStyle/>
          <a:p>
            <a:r>
              <a:rPr lang="uk-UA" b="1" dirty="0" smtClean="0"/>
              <a:t>ЗОНА ТИШІ</a:t>
            </a:r>
            <a:endParaRPr lang="ru-RU" dirty="0"/>
          </a:p>
        </p:txBody>
      </p:sp>
      <p:sp>
        <p:nvSpPr>
          <p:cNvPr id="3" name="Содержимое 2"/>
          <p:cNvSpPr>
            <a:spLocks noGrp="1"/>
          </p:cNvSpPr>
          <p:nvPr>
            <p:ph idx="1"/>
          </p:nvPr>
        </p:nvSpPr>
        <p:spPr>
          <a:xfrm>
            <a:off x="457200" y="836712"/>
            <a:ext cx="8229600" cy="5760640"/>
          </a:xfrm>
        </p:spPr>
        <p:txBody>
          <a:bodyPr>
            <a:normAutofit/>
          </a:bodyPr>
          <a:lstStyle/>
          <a:p>
            <a:pPr marL="0" indent="360000" algn="just">
              <a:spcBef>
                <a:spcPts val="0"/>
              </a:spcBef>
            </a:pPr>
            <a:endParaRPr lang="uk-UA" dirty="0" smtClean="0"/>
          </a:p>
          <a:p>
            <a:pPr marL="0" indent="360000" algn="just">
              <a:spcBef>
                <a:spcPts val="0"/>
              </a:spcBef>
              <a:buNone/>
            </a:pPr>
            <a:r>
              <a:rPr lang="uk-UA" dirty="0" smtClean="0"/>
              <a:t>Ділити простір класу з-понад двадцятьма (а то й більше) дітьми не завжди легко. Деякі учні воліють працювати на самоті, тоді як іншим просто потрібна Зона Тиші, щоб робити завдання, читати, писати, рахувати або </a:t>
            </a:r>
            <a:r>
              <a:rPr lang="uk-UA" dirty="0" err="1" smtClean="0"/>
              <a:t>рефлексувати</a:t>
            </a:r>
            <a:r>
              <a:rPr lang="uk-UA" dirty="0" smtClean="0"/>
              <a:t>. Запасний стіл і стільці в кутку вашої кімнати можуть бути використані для Зони Тиші. Якщо це можливо, дайте дітям навушники, щоб допомогти відфільтрувати шум у класі.</a:t>
            </a:r>
            <a:endParaRPr lang="ru-RU" dirty="0" smtClean="0"/>
          </a:p>
        </p:txBody>
      </p:sp>
    </p:spTree>
    <p:extLst>
      <p:ext uri="{BB962C8B-B14F-4D97-AF65-F5344CB8AC3E}">
        <p14:creationId xmlns="" xmlns:p14="http://schemas.microsoft.com/office/powerpoint/2010/main" val="19476925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35496" y="-27384"/>
            <a:ext cx="9144000" cy="6858000"/>
          </a:xfrm>
          <a:prstGeom prst="rect">
            <a:avLst/>
          </a:prstGeom>
          <a:noFill/>
        </p:spPr>
      </p:pic>
      <p:pic>
        <p:nvPicPr>
          <p:cNvPr id="10" name="Рисунок 9" descr="C:\Users\Shool\AppData\Local\Microsoft\Windows\Temporary Internet Files\Content.Word\IMG_5731.jpg"/>
          <p:cNvPicPr/>
          <p:nvPr/>
        </p:nvPicPr>
        <p:blipFill>
          <a:blip r:embed="rId3" cstate="print"/>
          <a:srcRect l="38710" r="11290" b="55102"/>
          <a:stretch>
            <a:fillRect/>
          </a:stretch>
        </p:blipFill>
        <p:spPr bwMode="auto">
          <a:xfrm rot="5400000">
            <a:off x="2159732" y="1664804"/>
            <a:ext cx="4608512" cy="39604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8173502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normAutofit/>
          </a:bodyPr>
          <a:lstStyle/>
          <a:p>
            <a:r>
              <a:rPr lang="uk-UA" b="1" dirty="0" smtClean="0"/>
              <a:t>ЗОНА   ВЧИТЕЛЯ</a:t>
            </a:r>
            <a:endParaRPr lang="ru-RU" dirty="0"/>
          </a:p>
        </p:txBody>
      </p:sp>
      <p:sp>
        <p:nvSpPr>
          <p:cNvPr id="3" name="Содержимое 2"/>
          <p:cNvSpPr>
            <a:spLocks noGrp="1"/>
          </p:cNvSpPr>
          <p:nvPr>
            <p:ph idx="1"/>
          </p:nvPr>
        </p:nvSpPr>
        <p:spPr>
          <a:xfrm>
            <a:off x="179512" y="836712"/>
            <a:ext cx="8784976" cy="5760640"/>
          </a:xfrm>
        </p:spPr>
        <p:txBody>
          <a:bodyPr>
            <a:noAutofit/>
          </a:bodyPr>
          <a:lstStyle/>
          <a:p>
            <a:pPr marL="0" indent="180000" algn="just">
              <a:spcBef>
                <a:spcPts val="0"/>
              </a:spcBef>
            </a:pPr>
            <a:r>
              <a:rPr lang="uk-UA" sz="2800" dirty="0" smtClean="0"/>
              <a:t>  Зона вчителя – маленький оазис. Вона  допоможе вам управляти всіма вашими професійними обов’язками. Використовуйте простір, щоб показати свою особистість – показуйте фотографії родини, друзів, домашніх тварин або залиште кілька дорогоцінних заміток і невеликі подарунки від ваших студентів. Ця зона – це ваш професійний простір, де ви плануєте, оцінюєте, аналізуєте дані і завершуєте свою працю. Ви можете використовувати цей простір для проведення розмов тет-а-тет зі своїми учнями. Також ви можете помістити тут різноманітні сертифікати професійного розвитку, що задасть бізнес-тон, коли батьки, колеги або адміністратори відвідуватимуть ваш клас.</a:t>
            </a:r>
            <a:endParaRPr lang="ru-RU" sz="2800" dirty="0" smtClean="0"/>
          </a:p>
          <a:p>
            <a:endParaRPr lang="ru-RU" dirty="0"/>
          </a:p>
        </p:txBody>
      </p:sp>
    </p:spTree>
    <p:extLst>
      <p:ext uri="{BB962C8B-B14F-4D97-AF65-F5344CB8AC3E}">
        <p14:creationId xmlns="" xmlns:p14="http://schemas.microsoft.com/office/powerpoint/2010/main" val="16064836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sz="quarter" idx="1"/>
          </p:nvPr>
        </p:nvSpPr>
        <p:spPr>
          <a:xfrm>
            <a:off x="251520" y="332656"/>
            <a:ext cx="8640960" cy="6120680"/>
          </a:xfrm>
        </p:spPr>
        <p:txBody>
          <a:bodyPr>
            <a:normAutofit/>
          </a:bodyPr>
          <a:lstStyle/>
          <a:p>
            <a:r>
              <a:rPr lang="ru-RU" sz="2400" dirty="0" smtClean="0">
                <a:latin typeface="Times New Roman" pitchFamily="18" charset="0"/>
                <a:cs typeface="Times New Roman" pitchFamily="18" charset="0"/>
              </a:rPr>
              <a:t>За </a:t>
            </a:r>
            <a:r>
              <a:rPr lang="ru-RU" sz="2400" dirty="0" err="1" smtClean="0">
                <a:latin typeface="Times New Roman" pitchFamily="18" charset="0"/>
                <a:cs typeface="Times New Roman" pitchFamily="18" charset="0"/>
              </a:rPr>
              <a:t>період</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роботи</a:t>
            </a:r>
            <a:r>
              <a:rPr lang="uk-UA" sz="2400" dirty="0" smtClean="0">
                <a:latin typeface="Times New Roman" pitchFamily="18" charset="0"/>
                <a:cs typeface="Times New Roman" pitchFamily="18" charset="0"/>
              </a:rPr>
              <a:t> заклад</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освіти</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пройш</a:t>
            </a:r>
            <a:r>
              <a:rPr lang="uk-UA" sz="2400" dirty="0" err="1" smtClean="0">
                <a:latin typeface="Times New Roman" pitchFamily="18" charset="0"/>
                <a:cs typeface="Times New Roman" pitchFamily="18" charset="0"/>
              </a:rPr>
              <a:t>ов</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такий</a:t>
            </a:r>
            <a:r>
              <a:rPr lang="ru-RU" sz="2400" dirty="0" smtClean="0">
                <a:latin typeface="Times New Roman" pitchFamily="18" charset="0"/>
                <a:cs typeface="Times New Roman" pitchFamily="18" charset="0"/>
              </a:rPr>
              <a:t> шлях:</a:t>
            </a:r>
          </a:p>
          <a:p>
            <a:pPr>
              <a:buNone/>
            </a:pPr>
            <a:r>
              <a:rPr lang="ru-RU" sz="2400" dirty="0" smtClean="0">
                <a:latin typeface="Times New Roman" pitchFamily="18" charset="0"/>
                <a:cs typeface="Times New Roman" pitchFamily="18" charset="0"/>
              </a:rPr>
              <a:t>•	З 1993 року – школа І </a:t>
            </a:r>
            <a:r>
              <a:rPr lang="ru-RU" sz="2400" dirty="0" err="1" smtClean="0">
                <a:latin typeface="Times New Roman" pitchFamily="18" charset="0"/>
                <a:cs typeface="Times New Roman" pitchFamily="18" charset="0"/>
              </a:rPr>
              <a:t>ступеня</a:t>
            </a:r>
            <a:r>
              <a:rPr lang="ru-RU" sz="2400" dirty="0" smtClean="0">
                <a:latin typeface="Times New Roman" pitchFamily="18" charset="0"/>
                <a:cs typeface="Times New Roman" pitchFamily="18" charset="0"/>
              </a:rPr>
              <a:t> №30, </a:t>
            </a:r>
            <a:r>
              <a:rPr lang="ru-RU" sz="2400" dirty="0" err="1" smtClean="0">
                <a:latin typeface="Times New Roman" pitchFamily="18" charset="0"/>
                <a:cs typeface="Times New Roman" pitchFamily="18" charset="0"/>
              </a:rPr>
              <a:t>з</a:t>
            </a:r>
            <a:r>
              <a:rPr lang="ru-RU" sz="2400" dirty="0" smtClean="0">
                <a:latin typeface="Times New Roman" pitchFamily="18" charset="0"/>
                <a:cs typeface="Times New Roman" pitchFamily="18" charset="0"/>
              </a:rPr>
              <a:t> 1997 року – </a:t>
            </a:r>
            <a:r>
              <a:rPr lang="ru-RU" sz="2400" dirty="0" err="1" smtClean="0">
                <a:latin typeface="Times New Roman" pitchFamily="18" charset="0"/>
                <a:cs typeface="Times New Roman" pitchFamily="18" charset="0"/>
              </a:rPr>
              <a:t>філія</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гімназії</a:t>
            </a:r>
            <a:r>
              <a:rPr lang="ru-RU" sz="2400" dirty="0" smtClean="0">
                <a:latin typeface="Times New Roman" pitchFamily="18" charset="0"/>
                <a:cs typeface="Times New Roman" pitchFamily="18" charset="0"/>
              </a:rPr>
              <a:t> №1, </a:t>
            </a:r>
            <a:r>
              <a:rPr lang="ru-RU" sz="2400" dirty="0" err="1" smtClean="0">
                <a:latin typeface="Times New Roman" pitchFamily="18" charset="0"/>
                <a:cs typeface="Times New Roman" pitchFamily="18" charset="0"/>
              </a:rPr>
              <a:t>з</a:t>
            </a:r>
            <a:r>
              <a:rPr lang="ru-RU" sz="2400" dirty="0" smtClean="0">
                <a:latin typeface="Times New Roman" pitchFamily="18" charset="0"/>
                <a:cs typeface="Times New Roman" pitchFamily="18" charset="0"/>
              </a:rPr>
              <a:t> 1999 року – школа І </a:t>
            </a:r>
            <a:r>
              <a:rPr lang="ru-RU" sz="2400" dirty="0" err="1" smtClean="0">
                <a:latin typeface="Times New Roman" pitchFamily="18" charset="0"/>
                <a:cs typeface="Times New Roman" pitchFamily="18" charset="0"/>
              </a:rPr>
              <a:t>ступеня</a:t>
            </a:r>
            <a:r>
              <a:rPr lang="ru-RU" sz="2400" dirty="0" smtClean="0">
                <a:latin typeface="Times New Roman" pitchFamily="18" charset="0"/>
                <a:cs typeface="Times New Roman" pitchFamily="18" charset="0"/>
              </a:rPr>
              <a:t> №30 </a:t>
            </a:r>
            <a:r>
              <a:rPr lang="ru-RU" sz="2400" dirty="0" err="1" smtClean="0">
                <a:latin typeface="Times New Roman" pitchFamily="18" charset="0"/>
                <a:cs typeface="Times New Roman" pitchFamily="18" charset="0"/>
              </a:rPr>
              <a:t>з</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поглибленим</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вивченням</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іноземних</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мов</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з</a:t>
            </a:r>
            <a:r>
              <a:rPr lang="ru-RU" sz="2400" dirty="0" smtClean="0">
                <a:latin typeface="Times New Roman" pitchFamily="18" charset="0"/>
                <a:cs typeface="Times New Roman" pitchFamily="18" charset="0"/>
              </a:rPr>
              <a:t> 200</a:t>
            </a:r>
            <a:r>
              <a:rPr lang="uk-UA" sz="2400" dirty="0" smtClean="0">
                <a:latin typeface="Times New Roman" pitchFamily="18" charset="0"/>
                <a:cs typeface="Times New Roman" pitchFamily="18" charset="0"/>
              </a:rPr>
              <a:t>8</a:t>
            </a:r>
            <a:r>
              <a:rPr lang="ru-RU" sz="2400" dirty="0" smtClean="0">
                <a:latin typeface="Times New Roman" pitchFamily="18" charset="0"/>
                <a:cs typeface="Times New Roman" pitchFamily="18" charset="0"/>
              </a:rPr>
              <a:t> року – </a:t>
            </a:r>
            <a:r>
              <a:rPr lang="ru-RU" sz="2400" dirty="0" err="1" smtClean="0">
                <a:latin typeface="Times New Roman" pitchFamily="18" charset="0"/>
                <a:cs typeface="Times New Roman" pitchFamily="18" charset="0"/>
              </a:rPr>
              <a:t>Хмельницька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спеціалізована</a:t>
            </a:r>
            <a:r>
              <a:rPr lang="ru-RU" sz="2400" dirty="0" smtClean="0">
                <a:latin typeface="Times New Roman" pitchFamily="18" charset="0"/>
                <a:cs typeface="Times New Roman" pitchFamily="18" charset="0"/>
              </a:rPr>
              <a:t> школа І </a:t>
            </a:r>
            <a:r>
              <a:rPr lang="ru-RU" sz="2400" dirty="0" err="1" smtClean="0">
                <a:latin typeface="Times New Roman" pitchFamily="18" charset="0"/>
                <a:cs typeface="Times New Roman" pitchFamily="18" charset="0"/>
              </a:rPr>
              <a:t>ступеня</a:t>
            </a:r>
            <a:r>
              <a:rPr lang="ru-RU" sz="2400" dirty="0" smtClean="0">
                <a:latin typeface="Times New Roman" pitchFamily="18" charset="0"/>
                <a:cs typeface="Times New Roman" pitchFamily="18" charset="0"/>
              </a:rPr>
              <a:t> №30.</a:t>
            </a:r>
          </a:p>
          <a:p>
            <a:pPr algn="just">
              <a:lnSpc>
                <a:spcPct val="110000"/>
              </a:lnSpc>
              <a:buNone/>
            </a:pP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Сьогодні</a:t>
            </a:r>
            <a:r>
              <a:rPr lang="ru-RU" sz="2400" dirty="0" smtClean="0">
                <a:latin typeface="Times New Roman" pitchFamily="18" charset="0"/>
                <a:cs typeface="Times New Roman" pitchFamily="18" charset="0"/>
              </a:rPr>
              <a:t> 783 </a:t>
            </a:r>
            <a:r>
              <a:rPr lang="ru-RU" sz="2400" dirty="0" err="1" smtClean="0">
                <a:latin typeface="Times New Roman" pitchFamily="18" charset="0"/>
                <a:cs typeface="Times New Roman" pitchFamily="18" charset="0"/>
              </a:rPr>
              <a:t>учнів</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навчаються</a:t>
            </a:r>
            <a:r>
              <a:rPr lang="ru-RU" sz="2400" dirty="0" smtClean="0">
                <a:latin typeface="Times New Roman" pitchFamily="18" charset="0"/>
                <a:cs typeface="Times New Roman" pitchFamily="18" charset="0"/>
              </a:rPr>
              <a:t> у 23 </a:t>
            </a:r>
            <a:r>
              <a:rPr lang="ru-RU" sz="2400" dirty="0" err="1" smtClean="0">
                <a:latin typeface="Times New Roman" pitchFamily="18" charset="0"/>
                <a:cs typeface="Times New Roman" pitchFamily="18" charset="0"/>
              </a:rPr>
              <a:t>класах</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відвідують</a:t>
            </a:r>
            <a:r>
              <a:rPr lang="ru-RU" sz="2400" dirty="0" smtClean="0">
                <a:latin typeface="Times New Roman" pitchFamily="18" charset="0"/>
                <a:cs typeface="Times New Roman" pitchFamily="18" charset="0"/>
              </a:rPr>
              <a:t> ГПД </a:t>
            </a:r>
            <a:r>
              <a:rPr lang="uk-UA" sz="2400" dirty="0" smtClean="0">
                <a:latin typeface="Times New Roman" pitchFamily="18" charset="0"/>
                <a:cs typeface="Times New Roman" pitchFamily="18" charset="0"/>
              </a:rPr>
              <a:t> та різноманітні гуртки за інтересами. Класні кімнати та кабінети обладнано  ТЗН, наочністю, довідковою літературою, </a:t>
            </a:r>
            <a:r>
              <a:rPr lang="uk-UA" sz="2400" dirty="0" err="1" smtClean="0">
                <a:latin typeface="Times New Roman" pitchFamily="18" charset="0"/>
                <a:cs typeface="Times New Roman" pitchFamily="18" charset="0"/>
              </a:rPr>
              <a:t>роздатковим</a:t>
            </a:r>
            <a:r>
              <a:rPr lang="uk-UA" sz="2400" dirty="0" smtClean="0">
                <a:latin typeface="Times New Roman" pitchFamily="18" charset="0"/>
                <a:cs typeface="Times New Roman" pitchFamily="18" charset="0"/>
              </a:rPr>
              <a:t> матеріалом. Спортивний зал забезпечено різноманітним спортінвентарем. </a:t>
            </a:r>
            <a:endParaRPr lang="ru-RU" sz="2400" dirty="0" smtClean="0">
              <a:latin typeface="Times New Roman" pitchFamily="18" charset="0"/>
              <a:cs typeface="Times New Roman" pitchFamily="18" charset="0"/>
            </a:endParaRPr>
          </a:p>
          <a:p>
            <a:pPr>
              <a:lnSpc>
                <a:spcPct val="110000"/>
              </a:lnSpc>
              <a:buNone/>
            </a:pPr>
            <a:r>
              <a:rPr lang="uk-UA" sz="2400" dirty="0" smtClean="0">
                <a:latin typeface="Times New Roman" pitchFamily="18" charset="0"/>
                <a:cs typeface="Times New Roman" pitchFamily="18" charset="0"/>
              </a:rPr>
              <a:t>На території закладу освіти створено умови для якісного навчання та повноцінного відпочинку дітей.</a:t>
            </a:r>
          </a:p>
          <a:p>
            <a:pPr>
              <a:lnSpc>
                <a:spcPct val="110000"/>
              </a:lnSpc>
              <a:buNone/>
            </a:pPr>
            <a:r>
              <a:rPr lang="uk-UA" sz="2400" dirty="0" smtClean="0">
                <a:latin typeface="Times New Roman" pitchFamily="18" charset="0"/>
                <a:cs typeface="Times New Roman" pitchFamily="18" charset="0"/>
              </a:rPr>
              <a:t>Сьогодні заклад освіти працює за підтримки міської влади та активної батьківської громади.   </a:t>
            </a:r>
            <a:endParaRPr lang="ru-RU" sz="2400" dirty="0" smtClean="0">
              <a:latin typeface="Times New Roman" pitchFamily="18" charset="0"/>
              <a:cs typeface="Times New Roman" pitchFamily="18" charset="0"/>
            </a:endParaRPr>
          </a:p>
          <a:p>
            <a:pPr>
              <a:buNone/>
            </a:pPr>
            <a:endParaRPr lang="ru-RU" sz="20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35496" y="-27384"/>
            <a:ext cx="9144000" cy="6858000"/>
          </a:xfrm>
          <a:prstGeom prst="rect">
            <a:avLst/>
          </a:prstGeom>
          <a:noFill/>
        </p:spPr>
      </p:pic>
      <p:pic>
        <p:nvPicPr>
          <p:cNvPr id="6" name="Содержимое 3" descr="C:\Users\Shool\AppData\Local\Microsoft\Windows\Temporary Internet Files\Content.Word\IMG_5725.jpg"/>
          <p:cNvPicPr>
            <a:picLocks/>
          </p:cNvPicPr>
          <p:nvPr/>
        </p:nvPicPr>
        <p:blipFill>
          <a:blip r:embed="rId3" cstate="print"/>
          <a:srcRect/>
          <a:stretch>
            <a:fillRect/>
          </a:stretch>
        </p:blipFill>
        <p:spPr bwMode="auto">
          <a:xfrm rot="5400000">
            <a:off x="734867" y="1577500"/>
            <a:ext cx="2664296" cy="33429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C:\Users\Shool\AppData\Local\Microsoft\Windows\Temporary Internet Files\Content.Word\IMG_5739.jpg"/>
          <p:cNvPicPr/>
          <p:nvPr/>
        </p:nvPicPr>
        <p:blipFill>
          <a:blip r:embed="rId4" cstate="print"/>
          <a:srcRect/>
          <a:stretch>
            <a:fillRect/>
          </a:stretch>
        </p:blipFill>
        <p:spPr bwMode="auto">
          <a:xfrm>
            <a:off x="5004048" y="1844824"/>
            <a:ext cx="3371172" cy="27363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35168149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lum bright="40000"/>
          </a:blip>
          <a:srcRect l="654" t="33830" r="64458" b="10521"/>
          <a:stretch>
            <a:fillRect/>
          </a:stretch>
        </p:blipFill>
        <p:spPr bwMode="auto">
          <a:xfrm>
            <a:off x="0" y="0"/>
            <a:ext cx="9144000" cy="6858000"/>
          </a:xfrm>
          <a:prstGeom prst="rect">
            <a:avLst/>
          </a:prstGeom>
          <a:noFill/>
        </p:spPr>
      </p:pic>
      <p:pic>
        <p:nvPicPr>
          <p:cNvPr id="1026" name="Picture 2" descr="F:\Фото 1-В НУШ (2)\1-ВНовая папка\0-02-05-94d8701641be965f3ade201d5f0c9ba178f66e83f3f2a375dd44a737f6d13cc3_full.jpg"/>
          <p:cNvPicPr>
            <a:picLocks noChangeAspect="1" noChangeArrowheads="1"/>
          </p:cNvPicPr>
          <p:nvPr/>
        </p:nvPicPr>
        <p:blipFill>
          <a:blip r:embed="rId3" cstate="print"/>
          <a:srcRect t="21429"/>
          <a:stretch>
            <a:fillRect/>
          </a:stretch>
        </p:blipFill>
        <p:spPr bwMode="auto">
          <a:xfrm>
            <a:off x="611560" y="2132856"/>
            <a:ext cx="3528392" cy="36964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8" name="Picture 4" descr="F:\Фото 1-В НУШ (2)\1-ВНовая папка\0-02-05-a0050b1e1750d64532ec4e7f518da32043f98b45c63c06879a36242e16356ea0_full.jpg"/>
          <p:cNvPicPr>
            <a:picLocks noChangeAspect="1" noChangeArrowheads="1"/>
          </p:cNvPicPr>
          <p:nvPr/>
        </p:nvPicPr>
        <p:blipFill>
          <a:blip r:embed="rId4" cstate="print"/>
          <a:srcRect/>
          <a:stretch>
            <a:fillRect/>
          </a:stretch>
        </p:blipFill>
        <p:spPr bwMode="auto">
          <a:xfrm>
            <a:off x="4644008" y="2924944"/>
            <a:ext cx="3959085" cy="29693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Прямоугольник 9"/>
          <p:cNvSpPr/>
          <p:nvPr/>
        </p:nvSpPr>
        <p:spPr>
          <a:xfrm>
            <a:off x="2123728" y="188640"/>
            <a:ext cx="6408712" cy="1800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sz="2400" b="1" cap="all" dirty="0" err="1" smtClean="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rPr>
              <a:t>Створення</a:t>
            </a:r>
            <a:r>
              <a:rPr lang="ru-RU" sz="2400" b="1" cap="all" dirty="0" smtClean="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rPr>
              <a:t> </a:t>
            </a:r>
            <a:endParaRPr lang="en-US" sz="2400" b="1" cap="all" dirty="0" smtClean="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endParaRPr>
          </a:p>
          <a:p>
            <a:pPr algn="ctr"/>
            <a:r>
              <a:rPr lang="ru-RU" sz="2400" b="1" cap="all" dirty="0" err="1" smtClean="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rPr>
              <a:t>Освітнього</a:t>
            </a:r>
            <a:r>
              <a:rPr lang="en-US" sz="2400" b="1" cap="all" dirty="0" smtClean="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rPr>
              <a:t> </a:t>
            </a:r>
            <a:r>
              <a:rPr lang="uk-UA" sz="2400" b="1" cap="all" dirty="0" smtClean="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rPr>
              <a:t>середовища</a:t>
            </a:r>
            <a:endParaRPr lang="ru-RU" sz="2400" b="1" cap="all" dirty="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endParaRPr>
          </a:p>
        </p:txBody>
      </p:sp>
    </p:spTree>
    <p:extLst>
      <p:ext uri="{BB962C8B-B14F-4D97-AF65-F5344CB8AC3E}">
        <p14:creationId xmlns="" xmlns:p14="http://schemas.microsoft.com/office/powerpoint/2010/main" val="6325857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7" name="Picture 3" descr="F:\Фото 1-В НУШ (2)\1-ВНовая папка\0-02-05-89716025b86fb64b695854ac18b4c83eb12392c68176e44c4ba2d4393ad16778_full.jpg"/>
          <p:cNvPicPr>
            <a:picLocks noChangeAspect="1" noChangeArrowheads="1"/>
          </p:cNvPicPr>
          <p:nvPr/>
        </p:nvPicPr>
        <p:blipFill>
          <a:blip r:embed="rId3" cstate="print"/>
          <a:srcRect/>
          <a:stretch>
            <a:fillRect/>
          </a:stretch>
        </p:blipFill>
        <p:spPr bwMode="auto">
          <a:xfrm>
            <a:off x="251520" y="332656"/>
            <a:ext cx="4427984" cy="33209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3" descr="F:\Фото 1-В НУШ (2)\1-ВНовая папка\0-02-05-b0921bd43b2f6c45901630d7db33d5c5b4b753532b26a4e39e305cbddbe249d2_full.jpg"/>
          <p:cNvPicPr>
            <a:picLocks noChangeAspect="1" noChangeArrowheads="1"/>
          </p:cNvPicPr>
          <p:nvPr/>
        </p:nvPicPr>
        <p:blipFill>
          <a:blip r:embed="rId4" cstate="print"/>
          <a:srcRect/>
          <a:stretch>
            <a:fillRect/>
          </a:stretch>
        </p:blipFill>
        <p:spPr bwMode="auto">
          <a:xfrm>
            <a:off x="4716016" y="3068960"/>
            <a:ext cx="4248472" cy="31863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66617425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2050" name="Picture 2" descr="F:\Фото 1-В НУШ (2)\1-ВНовая папка\0-02-05-a2057a316227d998ed6cd3e7d1222815aee712d5a2765c1d75ff7f67094a4835_full.jpg"/>
          <p:cNvPicPr>
            <a:picLocks noChangeAspect="1" noChangeArrowheads="1"/>
          </p:cNvPicPr>
          <p:nvPr/>
        </p:nvPicPr>
        <p:blipFill>
          <a:blip r:embed="rId3" cstate="print"/>
          <a:srcRect/>
          <a:stretch>
            <a:fillRect/>
          </a:stretch>
        </p:blipFill>
        <p:spPr bwMode="auto">
          <a:xfrm>
            <a:off x="611560" y="2780928"/>
            <a:ext cx="3552394" cy="26642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2" name="Picture 4" descr="F:\Фото 1-В НУШ (2)\1-ВНовая папка\0-02-05-ee4f62f738e98fcbc9f1cf858189aa988df834093454e073114439ba4e357c52_full.jpg"/>
          <p:cNvPicPr>
            <a:picLocks noChangeAspect="1" noChangeArrowheads="1"/>
          </p:cNvPicPr>
          <p:nvPr/>
        </p:nvPicPr>
        <p:blipFill>
          <a:blip r:embed="rId4" cstate="print"/>
          <a:srcRect/>
          <a:stretch>
            <a:fillRect/>
          </a:stretch>
        </p:blipFill>
        <p:spPr bwMode="auto">
          <a:xfrm>
            <a:off x="4499992" y="1916832"/>
            <a:ext cx="4320480" cy="32403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6294018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7" name="Рисунок 6" descr="C:\Users\Shool\AppData\Local\Microsoft\Windows\Temporary Internet Files\Content.Word\IMG_5710.jpg"/>
          <p:cNvPicPr/>
          <p:nvPr/>
        </p:nvPicPr>
        <p:blipFill>
          <a:blip r:embed="rId3" cstate="print"/>
          <a:srcRect/>
          <a:stretch>
            <a:fillRect/>
          </a:stretch>
        </p:blipFill>
        <p:spPr bwMode="auto">
          <a:xfrm>
            <a:off x="3203848" y="188640"/>
            <a:ext cx="3816424" cy="29750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C:\Users\Shool\AppData\Local\Microsoft\Windows\Temporary Internet Files\Content.Word\IMG_5713.jpg"/>
          <p:cNvPicPr/>
          <p:nvPr/>
        </p:nvPicPr>
        <p:blipFill>
          <a:blip r:embed="rId4" cstate="print"/>
          <a:srcRect/>
          <a:stretch>
            <a:fillRect/>
          </a:stretch>
        </p:blipFill>
        <p:spPr bwMode="auto">
          <a:xfrm>
            <a:off x="755576" y="3356992"/>
            <a:ext cx="4536504" cy="33843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692221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8" name="Рисунок 7" descr="C:\Users\Shool\AppData\Local\Microsoft\Windows\Temporary Internet Files\Content.Word\IMG_5719.jpg"/>
          <p:cNvPicPr/>
          <p:nvPr/>
        </p:nvPicPr>
        <p:blipFill>
          <a:blip r:embed="rId3" cstate="print"/>
          <a:srcRect/>
          <a:stretch>
            <a:fillRect/>
          </a:stretch>
        </p:blipFill>
        <p:spPr bwMode="auto">
          <a:xfrm rot="5400000">
            <a:off x="-72516" y="728700"/>
            <a:ext cx="4392488" cy="37444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descr="C:\Users\Shool\AppData\Local\Microsoft\Windows\Temporary Internet Files\Content.Word\IMG_5720.jpg"/>
          <p:cNvPicPr/>
          <p:nvPr/>
        </p:nvPicPr>
        <p:blipFill>
          <a:blip r:embed="rId4" cstate="print"/>
          <a:srcRect l="20000"/>
          <a:stretch>
            <a:fillRect/>
          </a:stretch>
        </p:blipFill>
        <p:spPr bwMode="auto">
          <a:xfrm rot="5400000">
            <a:off x="4391980" y="1016732"/>
            <a:ext cx="4320480" cy="43924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620026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7" name="Рисунок 6" descr="C:\Users\Shool\AppData\Local\Microsoft\Windows\Temporary Internet Files\Content.Word\IMG_5735.jpg"/>
          <p:cNvPicPr/>
          <p:nvPr/>
        </p:nvPicPr>
        <p:blipFill>
          <a:blip r:embed="rId3" cstate="print"/>
          <a:srcRect/>
          <a:stretch>
            <a:fillRect/>
          </a:stretch>
        </p:blipFill>
        <p:spPr bwMode="auto">
          <a:xfrm rot="5400000">
            <a:off x="359532" y="584684"/>
            <a:ext cx="4392489" cy="43204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descr="C:\Users\Shool\AppData\Local\Microsoft\Windows\Temporary Internet Files\Content.Word\IMG_5714.jpg"/>
          <p:cNvPicPr/>
          <p:nvPr/>
        </p:nvPicPr>
        <p:blipFill>
          <a:blip r:embed="rId4" cstate="print"/>
          <a:srcRect/>
          <a:stretch>
            <a:fillRect/>
          </a:stretch>
        </p:blipFill>
        <p:spPr bwMode="auto">
          <a:xfrm rot="5400000">
            <a:off x="5004048" y="1700808"/>
            <a:ext cx="4248472" cy="38164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40076523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7" name="Рисунок 6" descr="C:\Users\Shool\AppData\Local\Microsoft\Windows\Temporary Internet Files\Content.Word\IMG_5744.jpg"/>
          <p:cNvPicPr/>
          <p:nvPr/>
        </p:nvPicPr>
        <p:blipFill>
          <a:blip r:embed="rId3" cstate="print"/>
          <a:srcRect/>
          <a:stretch>
            <a:fillRect/>
          </a:stretch>
        </p:blipFill>
        <p:spPr bwMode="auto">
          <a:xfrm>
            <a:off x="971600" y="2492896"/>
            <a:ext cx="3384376" cy="32403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C:\Users\Shool\AppData\Local\Microsoft\Windows\Temporary Internet Files\Content.Word\IMG_5743.jpg"/>
          <p:cNvPicPr/>
          <p:nvPr/>
        </p:nvPicPr>
        <p:blipFill>
          <a:blip r:embed="rId4" cstate="print"/>
          <a:srcRect/>
          <a:stretch>
            <a:fillRect/>
          </a:stretch>
        </p:blipFill>
        <p:spPr bwMode="auto">
          <a:xfrm>
            <a:off x="4716016" y="260648"/>
            <a:ext cx="4104456" cy="33843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30688222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1\Desktop\Слайд1.jpg"/>
          <p:cNvPicPr>
            <a:picLocks noChangeAspect="1" noChangeArrowheads="1"/>
          </p:cNvPicPr>
          <p:nvPr/>
        </p:nvPicPr>
        <p:blipFill>
          <a:blip r:embed="rId2" cstate="print"/>
          <a:srcRect l="654" t="33830" r="64458" b="10521"/>
          <a:stretch>
            <a:fillRect/>
          </a:stretch>
        </p:blipFill>
        <p:spPr bwMode="auto">
          <a:xfrm>
            <a:off x="0" y="0"/>
            <a:ext cx="9144000" cy="6858000"/>
          </a:xfrm>
          <a:prstGeom prst="rect">
            <a:avLst/>
          </a:prstGeom>
          <a:noFill/>
        </p:spPr>
      </p:pic>
      <p:pic>
        <p:nvPicPr>
          <p:cNvPr id="7" name="Рисунок 6" descr="C:\Users\Shool\AppData\Local\Microsoft\Windows\Temporary Internet Files\Content.Word\IMG_5729.jpg"/>
          <p:cNvPicPr/>
          <p:nvPr/>
        </p:nvPicPr>
        <p:blipFill>
          <a:blip r:embed="rId3" cstate="print"/>
          <a:srcRect/>
          <a:stretch>
            <a:fillRect/>
          </a:stretch>
        </p:blipFill>
        <p:spPr bwMode="auto">
          <a:xfrm>
            <a:off x="755576" y="476672"/>
            <a:ext cx="3960440" cy="33123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C:\Users\Shool\AppData\Local\Microsoft\Windows\Temporary Internet Files\Content.Word\IMG_5725.jpg"/>
          <p:cNvPicPr/>
          <p:nvPr/>
        </p:nvPicPr>
        <p:blipFill>
          <a:blip r:embed="rId4" cstate="print"/>
          <a:srcRect/>
          <a:stretch>
            <a:fillRect/>
          </a:stretch>
        </p:blipFill>
        <p:spPr bwMode="auto">
          <a:xfrm rot="5400000">
            <a:off x="5256076" y="584684"/>
            <a:ext cx="3600400" cy="29523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descr="C:\Users\Shool\AppData\Local\Microsoft\Windows\Temporary Internet Files\Content.Word\IMG_5733.jpg"/>
          <p:cNvPicPr/>
          <p:nvPr/>
        </p:nvPicPr>
        <p:blipFill>
          <a:blip r:embed="rId5" cstate="print"/>
          <a:srcRect/>
          <a:stretch>
            <a:fillRect/>
          </a:stretch>
        </p:blipFill>
        <p:spPr bwMode="auto">
          <a:xfrm>
            <a:off x="2699792" y="3429000"/>
            <a:ext cx="3960440" cy="32129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505468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endParaRPr lang="ru-RU" dirty="0"/>
          </a:p>
        </p:txBody>
      </p:sp>
      <p:pic>
        <p:nvPicPr>
          <p:cNvPr id="2050" name="Picture 2" descr="C:\Users\ndk7\Desktop\Фото школи\Територія Хмельницької СШ І ст. №30\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27584" y="908720"/>
            <a:ext cx="7520839" cy="50138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42204973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endParaRPr lang="ru-RU"/>
          </a:p>
        </p:txBody>
      </p:sp>
      <p:pic>
        <p:nvPicPr>
          <p:cNvPr id="3074" name="Picture 2" descr="C:\Users\ndk7\Desktop\Фото школи\Територія Хмельницької СШ І ст. №30\IMG_7304.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27584" y="764704"/>
            <a:ext cx="7560840" cy="5040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6381357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endParaRPr lang="ru-RU"/>
          </a:p>
        </p:txBody>
      </p:sp>
      <p:pic>
        <p:nvPicPr>
          <p:cNvPr id="4098" name="Picture 2" descr="C:\Users\ndk7\Desktop\Фото школи\Територія Хмельницької СШ І ст. №30\IMG_7305.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27584" y="764704"/>
            <a:ext cx="7776865" cy="51845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37799874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endParaRPr lang="ru-RU"/>
          </a:p>
        </p:txBody>
      </p:sp>
      <p:pic>
        <p:nvPicPr>
          <p:cNvPr id="5122" name="Picture 2" descr="C:\Users\ndk7\Desktop\Фото школи\Територія Хмельницької СШ І ст. №30\IMG_7306.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726652"/>
            <a:ext cx="7941955" cy="52946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11136311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endParaRPr lang="ru-RU"/>
          </a:p>
        </p:txBody>
      </p:sp>
      <p:pic>
        <p:nvPicPr>
          <p:cNvPr id="6146" name="Picture 2" descr="C:\Users\ndk7\Desktop\Фото школи\Територія Хмельницької СШ І ст. №30\IMG_7309.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37128" y="795069"/>
            <a:ext cx="7407280" cy="49381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4809427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endParaRPr lang="ru-RU"/>
          </a:p>
        </p:txBody>
      </p:sp>
      <p:pic>
        <p:nvPicPr>
          <p:cNvPr id="7170" name="Picture 2" descr="C:\Users\ndk7\Desktop\Фото школи\Територія Хмельницької СШ І ст. №30\IMG_7313.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71600" y="764704"/>
            <a:ext cx="7263773" cy="48425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147364215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праведливость">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Справедливость">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Справедливость">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91</TotalTime>
  <Words>511</Words>
  <Application>Microsoft Office PowerPoint</Application>
  <PresentationFormat>Экран (4:3)</PresentationFormat>
  <Paragraphs>29</Paragraphs>
  <Slides>38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Справедливость</vt:lpstr>
      <vt:lpstr> Хмельницька спеціалізована  школа І ступеня №30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Сім навчальних зон, які можуть бути в кожному класі</vt:lpstr>
      <vt:lpstr>Слайд 15</vt:lpstr>
      <vt:lpstr>Слайд 16</vt:lpstr>
      <vt:lpstr>ЗОНА  ВІДКРИТТІВ</vt:lpstr>
      <vt:lpstr>Слайд 18</vt:lpstr>
      <vt:lpstr>ЗОНА НОВИН</vt:lpstr>
      <vt:lpstr>Слайд 20</vt:lpstr>
      <vt:lpstr>ЗОНА МАТЕРІАЛІВ </vt:lpstr>
      <vt:lpstr>Слайд 22</vt:lpstr>
      <vt:lpstr>КОМУНІКАТИВНА   ЗОНА </vt:lpstr>
      <vt:lpstr>Слайд 24</vt:lpstr>
      <vt:lpstr>ТЕМАТИЧНА ЗОНА </vt:lpstr>
      <vt:lpstr>Слайд 26</vt:lpstr>
      <vt:lpstr>ЗОНА ТИШІ</vt:lpstr>
      <vt:lpstr>Слайд 28</vt:lpstr>
      <vt:lpstr>ЗОНА   ВЧИТЕЛЯ</vt:lpstr>
      <vt:lpstr>Слайд 30</vt:lpstr>
      <vt:lpstr>Слайд 31</vt:lpstr>
      <vt:lpstr>Слайд 32</vt:lpstr>
      <vt:lpstr>Слайд 33</vt:lpstr>
      <vt:lpstr>Слайд 34</vt:lpstr>
      <vt:lpstr>Слайд 35</vt:lpstr>
      <vt:lpstr>Слайд 36</vt:lpstr>
      <vt:lpstr>Слайд 37</vt:lpstr>
      <vt:lpstr>Слайд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Хмельницька спеціалізована  школа І ступеня №30 </dc:title>
  <dc:creator>ndk7</dc:creator>
  <cp:lastModifiedBy>1</cp:lastModifiedBy>
  <cp:revision>22</cp:revision>
  <dcterms:created xsi:type="dcterms:W3CDTF">2015-09-10T08:13:18Z</dcterms:created>
  <dcterms:modified xsi:type="dcterms:W3CDTF">2022-06-03T07:06:12Z</dcterms:modified>
</cp:coreProperties>
</file>