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14" r:id="rId2"/>
    <p:sldId id="366" r:id="rId3"/>
    <p:sldId id="367" r:id="rId4"/>
    <p:sldId id="381" r:id="rId5"/>
    <p:sldId id="269" r:id="rId6"/>
    <p:sldId id="272" r:id="rId7"/>
    <p:sldId id="289" r:id="rId8"/>
    <p:sldId id="312" r:id="rId9"/>
    <p:sldId id="374" r:id="rId10"/>
    <p:sldId id="375" r:id="rId11"/>
    <p:sldId id="376" r:id="rId12"/>
    <p:sldId id="377" r:id="rId13"/>
    <p:sldId id="378" r:id="rId14"/>
    <p:sldId id="379" r:id="rId15"/>
    <p:sldId id="382" r:id="rId16"/>
    <p:sldId id="370" r:id="rId17"/>
    <p:sldId id="384" r:id="rId18"/>
    <p:sldId id="371" r:id="rId19"/>
    <p:sldId id="372" r:id="rId20"/>
    <p:sldId id="373" r:id="rId21"/>
    <p:sldId id="383" r:id="rId22"/>
    <p:sldId id="317" r:id="rId23"/>
    <p:sldId id="385" r:id="rId24"/>
    <p:sldId id="319" r:id="rId25"/>
    <p:sldId id="320" r:id="rId26"/>
    <p:sldId id="31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97" autoAdjust="0"/>
    <p:restoredTop sz="94638" autoAdjust="0"/>
  </p:normalViewPr>
  <p:slideViewPr>
    <p:cSldViewPr>
      <p:cViewPr varScale="1">
        <p:scale>
          <a:sx n="86" d="100"/>
          <a:sy n="86" d="100"/>
        </p:scale>
        <p:origin x="-894" y="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9E7243-1470-4347-8674-20B92A075C95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5BD77-58C9-42B6-B716-6BC3174D5B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6F8FE-EEA5-4B58-B0B7-7DEDD8133C0B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025B9D-062E-408C-B544-F311036CF7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9083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2656"/>
            <a:ext cx="8998425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uk-UA" sz="4000" b="1" spc="50" dirty="0" smtClean="0">
              <a:ln w="11430">
                <a:solidFill>
                  <a:srgbClr val="FF0000"/>
                </a:solidFill>
              </a:ln>
            </a:endParaRPr>
          </a:p>
          <a:p>
            <a:pPr algn="ctr"/>
            <a:endParaRPr lang="ru-RU" sz="3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764704"/>
            <a:ext cx="7200800" cy="53732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Підсумкові аспекти участі 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Всеукраїнському експерименті 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темою</a:t>
            </a:r>
          </a:p>
          <a:p>
            <a:pPr algn="ctr"/>
            <a:r>
              <a:rPr lang="uk-UA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“Розроблення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і впровадження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навчально-методичного забезпечення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початкової освіти в умовах реалізації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Державного стандарту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початкової освіти</a:t>
            </a:r>
          </a:p>
          <a:p>
            <a:pPr algn="ctr"/>
            <a:r>
              <a:rPr lang="uk-UA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“Нова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українська </a:t>
            </a:r>
            <a:r>
              <a:rPr lang="uk-UA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школа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           </a:t>
            </a:r>
            <a:r>
              <a:rPr lang="uk-UA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Інна Мудра, директор </a:t>
            </a:r>
          </a:p>
          <a:p>
            <a:pPr algn="r"/>
            <a:r>
              <a:rPr lang="uk-UA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Хмельницької спеціалізованої</a:t>
            </a:r>
          </a:p>
          <a:p>
            <a:pPr algn="r"/>
            <a:r>
              <a:rPr lang="uk-UA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            школи І ступеня № 30</a:t>
            </a:r>
            <a:endParaRPr lang="en-US" b="1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Picture 2" descr="Ð¤Ð¾ÑÐ¾ ÐÑÐ»Ð¸ Ð¢Ð°Ð»Ð°Ð½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732" y="116632"/>
            <a:ext cx="4137331" cy="303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:\Фото 1-В НУШ (2)\1-ВНовая папка\20180119_0848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95536" y="3267335"/>
            <a:ext cx="4176464" cy="3132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6794" y="121677"/>
            <a:ext cx="4282503" cy="645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964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F:\Фото 1-В НУШ (2)\SAM_53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0"/>
            <a:ext cx="4087883" cy="3065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3" name="Picture 3" descr="F:\Фото 1-В НУШ (2)\SAM_53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898289" y="3678778"/>
            <a:ext cx="3150349" cy="2362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4" name="Picture 4" descr="F:\Фото 1-В НУШ (2)\SAM_53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356992"/>
            <a:ext cx="3816424" cy="2862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614307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Ð¤Ð¾ÑÐ¾ ÐÑÐ»Ð¸ Ð¢Ð°Ð»Ð°Ð½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906" y="418356"/>
            <a:ext cx="7864187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1712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4" descr="C:\Users\Shool\Desktop\для сайта школи 1-Д\мода\IMG_5372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 rot="5400000">
            <a:off x="383534" y="657843"/>
            <a:ext cx="3552395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6" descr="C:\Users\Shool\Desktop\для сайта школи 1-Д\мода\IMG_5382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 rot="5400000">
            <a:off x="5136062" y="632690"/>
            <a:ext cx="3552395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7" descr="C:\Users\Shool\Desktop\для сайта школи 1-Д\мода\IMG_5389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2375755" y="3929676"/>
            <a:ext cx="4536504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182908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2656"/>
            <a:ext cx="8998425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uk-UA" sz="4000" b="1" i="0" u="none" strike="noStrike" kern="1200" cap="none" spc="50" normalizeH="0" baseline="0" noProof="0" dirty="0" smtClean="0">
              <a:ln w="11430">
                <a:solidFill>
                  <a:srgbClr val="FF0000"/>
                </a:solidFill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50" normalizeH="0" baseline="0" noProof="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270" y="104219"/>
            <a:ext cx="4641216" cy="3480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7486" y="3665305"/>
            <a:ext cx="4128460" cy="309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219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199855" y="-263352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23628" y="314599"/>
            <a:ext cx="669674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Особливості НУШ для батьків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922" y="4758009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партнерство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922" y="2149901"/>
            <a:ext cx="36724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>
                <a:solidFill>
                  <a:prstClr val="black"/>
                </a:solidFill>
                <a:latin typeface="Calibri"/>
              </a:rPr>
              <a:t>в</a:t>
            </a:r>
            <a:r>
              <a:rPr kumimoji="0" lang="uk-UA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міння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впливати на освітній процес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922" y="3367729"/>
            <a:ext cx="36724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noProof="0" dirty="0" smtClean="0">
                <a:solidFill>
                  <a:prstClr val="black"/>
                </a:solidFill>
                <a:latin typeface="Calibri"/>
              </a:rPr>
              <a:t>п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озитивне ставлення до школи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1592" y="3201473"/>
            <a:ext cx="3672408" cy="138499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>
                <a:solidFill>
                  <a:prstClr val="black"/>
                </a:solidFill>
                <a:latin typeface="Calibri"/>
              </a:rPr>
              <a:t>п</a:t>
            </a:r>
            <a:r>
              <a:rPr lang="uk-UA" sz="2800" b="1" dirty="0" smtClean="0">
                <a:solidFill>
                  <a:prstClr val="black"/>
                </a:solidFill>
                <a:latin typeface="Calibri"/>
              </a:rPr>
              <a:t>озитивні міжособистісні стосунки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52864" y="2157816"/>
            <a:ext cx="36724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>
                <a:solidFill>
                  <a:prstClr val="black"/>
                </a:solidFill>
                <a:latin typeface="Calibri"/>
              </a:rPr>
              <a:t>з</a:t>
            </a:r>
            <a:r>
              <a:rPr kumimoji="0" lang="uk-UA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ацікавленість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у навчанні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63743" y="5555976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довіра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0283" y="4747006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>
                <a:solidFill>
                  <a:prstClr val="black"/>
                </a:solidFill>
                <a:latin typeface="Calibri"/>
              </a:rPr>
              <a:t>о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’</a:t>
            </a:r>
            <a:r>
              <a:rPr kumimoji="0" lang="uk-UA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єктивність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0562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2656"/>
            <a:ext cx="8998425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uk-UA" sz="4000" b="1" i="0" u="none" strike="noStrike" kern="1200" cap="none" spc="50" normalizeH="0" baseline="0" noProof="0" dirty="0" smtClean="0">
              <a:ln w="11430">
                <a:solidFill>
                  <a:srgbClr val="FF0000"/>
                </a:solidFill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50" normalizeH="0" baseline="0" noProof="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342" y="698128"/>
            <a:ext cx="4156802" cy="54617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7485" y="2232429"/>
            <a:ext cx="4410055" cy="330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846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F:\Фото 1-В НУШ (2)\1-ВНовая папка\20171123_1013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807" y="30934"/>
            <a:ext cx="4464496" cy="4464495"/>
          </a:xfrm>
          <a:prstGeom prst="rect">
            <a:avLst/>
          </a:prstGeom>
          <a:noFill/>
        </p:spPr>
      </p:pic>
      <p:pic>
        <p:nvPicPr>
          <p:cNvPr id="2051" name="Picture 3" descr="F:\Фото 1-В НУШ (2)\1-ВНовая папка\20171123_101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7879" y="2130425"/>
            <a:ext cx="4445967" cy="44459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8715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2656"/>
            <a:ext cx="8998425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uk-UA" sz="4000" b="1" i="0" u="none" strike="noStrike" kern="1200" cap="none" spc="50" normalizeH="0" baseline="0" noProof="0" dirty="0" smtClean="0">
              <a:ln w="11430">
                <a:solidFill>
                  <a:srgbClr val="FF0000"/>
                </a:solidFill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50" normalizeH="0" baseline="0" noProof="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16995" y="346783"/>
            <a:ext cx="6164433" cy="616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789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2656"/>
            <a:ext cx="8998425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uk-UA" sz="4000" b="1" i="0" u="none" strike="noStrike" kern="1200" cap="none" spc="50" normalizeH="0" baseline="0" noProof="0" dirty="0" smtClean="0">
              <a:ln w="11430">
                <a:solidFill>
                  <a:srgbClr val="FF0000"/>
                </a:solidFill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50" normalizeH="0" baseline="0" noProof="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4" descr="D:\документи\2019-2020\батьківський день фото\image-0-02-0a-3a2d25d004c46656fadec097a9b2e69504e466ba656179df8273b1dadc545e43-V.jpg"/>
          <p:cNvPicPr>
            <a:picLocks noChangeAspect="1" noChangeArrowheads="1"/>
          </p:cNvPicPr>
          <p:nvPr/>
        </p:nvPicPr>
        <p:blipFill>
          <a:blip r:embed="rId3" cstate="print"/>
          <a:srcRect t="7249" b="9595"/>
          <a:stretch>
            <a:fillRect/>
          </a:stretch>
        </p:blipFill>
        <p:spPr bwMode="auto">
          <a:xfrm>
            <a:off x="500566" y="293666"/>
            <a:ext cx="4327092" cy="26986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 descr="D:\документи\2019-2020\батьківський день фото\image-0-02-0a-0c3a6cdabba77bc3173390ca63d19fdb8eeccb20aec76b50e834a5870333fa4e-V.jpg"/>
          <p:cNvPicPr>
            <a:picLocks noChangeAspect="1" noChangeArrowheads="1"/>
          </p:cNvPicPr>
          <p:nvPr/>
        </p:nvPicPr>
        <p:blipFill>
          <a:blip r:embed="rId4" cstate="print"/>
          <a:srcRect t="13360"/>
          <a:stretch>
            <a:fillRect/>
          </a:stretch>
        </p:blipFill>
        <p:spPr bwMode="auto">
          <a:xfrm>
            <a:off x="5395087" y="307883"/>
            <a:ext cx="3630542" cy="23591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D:\документи\2019-2020\батьківський день фото\image-0-02-0a-0f897277b40e704e669aeee89ce05865762eadab4cdf228397090527a8a39479-V.jpg"/>
          <p:cNvPicPr>
            <a:picLocks noChangeAspect="1" noChangeArrowheads="1"/>
          </p:cNvPicPr>
          <p:nvPr/>
        </p:nvPicPr>
        <p:blipFill>
          <a:blip r:embed="rId5" cstate="print"/>
          <a:srcRect t="22564" b="18583"/>
          <a:stretch>
            <a:fillRect/>
          </a:stretch>
        </p:blipFill>
        <p:spPr bwMode="auto">
          <a:xfrm>
            <a:off x="166676" y="4227453"/>
            <a:ext cx="2937711" cy="2305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6" descr="D:\документи\2019-2020\батьківський день фото\image-0-02-0a-44017dcdb3e2a3b69cb4c8323626948a6a2af4add2e221a3d29e84556c23a796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62498" y="3202885"/>
            <a:ext cx="2725839" cy="29666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5" descr="D:\документи\2019-2020\батьківський день фото\image-0-02-0a-85b6a0860f53e33cc3b35c57ec84228c7b3b27cecae14da97ccafc4e2c40693f-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7738" y="3036184"/>
            <a:ext cx="2571354" cy="3417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92864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2656"/>
            <a:ext cx="8998425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uk-UA" sz="4000" b="1" i="0" u="none" strike="noStrike" kern="1200" cap="none" spc="50" normalizeH="0" baseline="0" noProof="0" dirty="0" smtClean="0">
              <a:ln w="11430">
                <a:solidFill>
                  <a:srgbClr val="FF0000"/>
                </a:solidFill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50" normalizeH="0" baseline="0" noProof="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764704"/>
            <a:ext cx="7200800" cy="107997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Тут починалася</a:t>
            </a:r>
            <a:r>
              <a:rPr kumimoji="0" lang="uk-UA" sz="2800" b="1" i="0" u="none" strike="noStrike" kern="1200" cap="none" spc="50" normalizeH="0" noProof="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Нова </a:t>
            </a:r>
            <a:r>
              <a:rPr kumimoji="0" lang="uk-UA" sz="2800" b="1" i="0" u="none" strike="noStrike" kern="1200" cap="none" spc="50" normalizeH="0" noProof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українська школа</a:t>
            </a:r>
            <a:endParaRPr kumimoji="0" lang="en-US" sz="1800" b="1" i="0" u="none" strike="noStrike" kern="1200" cap="none" spc="50" normalizeH="0" baseline="0" noProof="0" dirty="0" smtClean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9749" y="2003249"/>
            <a:ext cx="3363838" cy="4647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0445" y="1986290"/>
            <a:ext cx="3498149" cy="466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959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2656"/>
            <a:ext cx="8998425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uk-UA" sz="4000" b="1" i="0" u="none" strike="noStrike" kern="1200" cap="none" spc="50" normalizeH="0" baseline="0" noProof="0" dirty="0" smtClean="0">
              <a:ln w="11430">
                <a:solidFill>
                  <a:srgbClr val="FF0000"/>
                </a:solidFill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50" normalizeH="0" baseline="0" noProof="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4" descr="D:\документи\2019-2020\Жива бібліотека\DSC087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2620"/>
            <a:ext cx="3684066" cy="2763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D:\документи\2019-2020\Жива бібліотека\DSC088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4339" y="332656"/>
            <a:ext cx="3840385" cy="2878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6" descr="D:\документи\2019-2020\Жива бібліотека 2\20191014_132100.jpg"/>
          <p:cNvPicPr>
            <a:picLocks noChangeAspect="1" noChangeArrowheads="1"/>
          </p:cNvPicPr>
          <p:nvPr/>
        </p:nvPicPr>
        <p:blipFill>
          <a:blip r:embed="rId5" cstate="print"/>
          <a:srcRect l="3970" t="17958"/>
          <a:stretch>
            <a:fillRect/>
          </a:stretch>
        </p:blipFill>
        <p:spPr bwMode="auto">
          <a:xfrm>
            <a:off x="5456885" y="4421736"/>
            <a:ext cx="3465230" cy="2219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 descr="D:\документи\2019-2020\Жива бібліотека\DSC08794.JPG"/>
          <p:cNvPicPr>
            <a:picLocks noChangeAspect="1" noChangeArrowheads="1"/>
          </p:cNvPicPr>
          <p:nvPr/>
        </p:nvPicPr>
        <p:blipFill>
          <a:blip r:embed="rId6" cstate="print"/>
          <a:srcRect t="15031" b="18480"/>
          <a:stretch>
            <a:fillRect/>
          </a:stretch>
        </p:blipFill>
        <p:spPr bwMode="auto">
          <a:xfrm>
            <a:off x="323528" y="3429000"/>
            <a:ext cx="491147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0100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199855" y="-263352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23628" y="270870"/>
            <a:ext cx="6696744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Особливості НУШ для працівників закладу освіти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9872" y="5931556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поширення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досвіду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922" y="2149901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освітнє середовище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922" y="2986029"/>
            <a:ext cx="36724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навчання протягом життя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52864" y="3035818"/>
            <a:ext cx="36724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розширення освітньої території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52864" y="2157816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мотивація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0122" y="4178216"/>
            <a:ext cx="3672408" cy="138499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співпраця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з батьківською спільнотою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71592" y="4393659"/>
            <a:ext cx="36724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prstClr val="black"/>
                </a:solidFill>
                <a:latin typeface="Calibri"/>
              </a:rPr>
              <a:t>активна участь у сертифікації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464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Shool\Desktop\Director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91149" y="3123596"/>
            <a:ext cx="3893476" cy="2920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 descr="C:\Users\Shool\Desktop\Director\3Київ 24.10.2017р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548680"/>
            <a:ext cx="5088565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F:\вже\20171031_1037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61" y="72786"/>
            <a:ext cx="4282931" cy="3212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F:\вже\20171031_1047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76672"/>
            <a:ext cx="3744416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F:\вже\20171031_1100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8551" y="3461647"/>
            <a:ext cx="4176464" cy="3132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117999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-36512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95536" y="5445224"/>
            <a:ext cx="8229600" cy="1412776"/>
          </a:xfrm>
          <a:solidFill>
            <a:schemeClr val="bg1">
              <a:alpha val="67000"/>
            </a:schemeClr>
          </a:solidFill>
        </p:spPr>
        <p:txBody>
          <a:bodyPr>
            <a:normAutofit/>
          </a:bodyPr>
          <a:lstStyle/>
          <a:p>
            <a:r>
              <a:rPr lang="uk-UA" sz="2400" b="1" dirty="0" smtClean="0"/>
              <a:t>Участь в регіональній науково – практичній конференції  </a:t>
            </a:r>
            <a:r>
              <a:rPr lang="uk-UA" sz="2400" b="1" dirty="0" err="1" smtClean="0"/>
              <a:t>“Реалізація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компетентнісного</a:t>
            </a:r>
            <a:r>
              <a:rPr lang="uk-UA" sz="2400" b="1" dirty="0" smtClean="0"/>
              <a:t> підходу на засадах  </a:t>
            </a:r>
            <a:r>
              <a:rPr lang="uk-UA" sz="2400" b="1" dirty="0" err="1" smtClean="0"/>
              <a:t>міжпредметної</a:t>
            </a:r>
            <a:r>
              <a:rPr lang="uk-UA" sz="2400" b="1" dirty="0" smtClean="0"/>
              <a:t>  інтеграції в змісті початкової </a:t>
            </a:r>
            <a:r>
              <a:rPr lang="uk-UA" sz="2400" b="1" dirty="0" err="1" smtClean="0"/>
              <a:t>освіти”</a:t>
            </a:r>
            <a:endParaRPr lang="ru-RU" sz="2400" b="1" dirty="0"/>
          </a:p>
        </p:txBody>
      </p:sp>
      <p:pic>
        <p:nvPicPr>
          <p:cNvPr id="4098" name="Picture 2" descr="C:\Users\Shool\Desktop\Director\24058816_1778729182158748_7128489331432531882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36912"/>
            <a:ext cx="4282614" cy="28461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Users\Shool\Desktop\Director\24129930_1778729185492081_2905508074517350893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58320"/>
            <a:ext cx="3729542" cy="2478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7956" y="288032"/>
            <a:ext cx="3651870" cy="48691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-36512" y="0"/>
            <a:ext cx="9180512" cy="6885384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211960" y="5715000"/>
            <a:ext cx="4932040" cy="1143000"/>
          </a:xfrm>
          <a:solidFill>
            <a:schemeClr val="bg1">
              <a:alpha val="46000"/>
            </a:schemeClr>
          </a:solidFill>
        </p:spPr>
        <p:txBody>
          <a:bodyPr>
            <a:normAutofit/>
          </a:bodyPr>
          <a:lstStyle/>
          <a:p>
            <a:r>
              <a:rPr lang="uk-UA" sz="3600" b="1" dirty="0" smtClean="0"/>
              <a:t>Школа   тренерів  НУШ</a:t>
            </a:r>
            <a:endParaRPr lang="ru-RU" sz="3600" b="1" dirty="0"/>
          </a:p>
        </p:txBody>
      </p:sp>
      <p:pic>
        <p:nvPicPr>
          <p:cNvPr id="5122" name="Picture 2" descr="C:\Users\Shool\Desktop\Director\26231523_577293309280577_4346651764681177881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7496" y="0"/>
            <a:ext cx="4536504" cy="3402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 descr="C:\Users\Shool\Desktop\Director\IMG_54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636912"/>
            <a:ext cx="4137379" cy="31030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C:\Users\Shool\Desktop\Director\IMG_55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01040"/>
            <a:ext cx="4209280" cy="3156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23728" y="2268302"/>
            <a:ext cx="3672408" cy="26642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Так ми </a:t>
            </a:r>
          </a:p>
          <a:p>
            <a:pPr algn="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навчаємо, </a:t>
            </a:r>
          </a:p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так ми </a:t>
            </a:r>
          </a:p>
          <a:p>
            <a:pPr algn="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працюємо,</a:t>
            </a:r>
          </a:p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Так ми</a:t>
            </a:r>
          </a:p>
          <a:p>
            <a:pPr algn="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живемо</a:t>
            </a:r>
          </a:p>
        </p:txBody>
      </p:sp>
      <p:pic>
        <p:nvPicPr>
          <p:cNvPr id="8" name="Picture 9" descr="C:\Users\ndk7\Desktop\стратегія картинки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79"/>
          <a:stretch>
            <a:fillRect/>
          </a:stretch>
        </p:blipFill>
        <p:spPr bwMode="auto">
          <a:xfrm>
            <a:off x="-108520" y="908720"/>
            <a:ext cx="9748226" cy="5718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2656"/>
            <a:ext cx="8998425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uk-UA" sz="4000" b="1" i="0" u="none" strike="noStrike" kern="1200" cap="none" spc="50" normalizeH="0" baseline="0" noProof="0" dirty="0" smtClean="0">
              <a:ln w="11430">
                <a:solidFill>
                  <a:srgbClr val="FF0000"/>
                </a:solidFill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50" normalizeH="0" baseline="0" noProof="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18022" y="332656"/>
            <a:ext cx="7325978" cy="19442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3600" b="1" dirty="0">
                <a:solidFill>
                  <a:schemeClr val="accent3">
                    <a:lumMod val="50000"/>
                  </a:schemeClr>
                </a:solidFill>
              </a:rPr>
              <a:t>Участь в пілотуванні нового </a:t>
            </a:r>
            <a:br>
              <a:rPr lang="uk-UA" sz="36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uk-UA" sz="3600" b="1" dirty="0">
                <a:solidFill>
                  <a:schemeClr val="accent3">
                    <a:lumMod val="50000"/>
                  </a:schemeClr>
                </a:solidFill>
              </a:rPr>
              <a:t>Державного стандарту початкової загальної середньої освіти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1" name="Picture 8" descr="C:\Users\ndk7\Desktop\стратегія картинки\gInXCZD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753" y="1109640"/>
            <a:ext cx="1658540" cy="165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C:\Users\ndk7\Desktop\Семінар червень\IMG_0895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b="17380"/>
          <a:stretch>
            <a:fillRect/>
          </a:stretch>
        </p:blipFill>
        <p:spPr bwMode="auto">
          <a:xfrm>
            <a:off x="384708" y="2801796"/>
            <a:ext cx="2692017" cy="2964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2" descr="C:\Users\Shool\Desktop\Director\26231523_577293309280577_4346651764681177881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4528465"/>
            <a:ext cx="3208007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6" descr="C:\Users\ndk7\Desktop\екскурсії\image-0-02-0a-74cd1276e53b57821978d46d54c8c03eab311a65bf43413f664fd08950f46209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5350" y="2325881"/>
            <a:ext cx="2903075" cy="2177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441453" y="2796278"/>
            <a:ext cx="2295821" cy="120802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cap="all" dirty="0">
                <a:ln/>
                <a:solidFill>
                  <a:srgbClr val="005CC9"/>
                </a:solidFill>
                <a:effectLst>
                  <a:outerShdw blurRad="19685" dist="12700" dir="5400000" algn="tl" rotWithShape="0">
                    <a:srgbClr val="005CC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  <a:cs typeface="Arial" charset="0"/>
              </a:rPr>
              <a:t>2017 </a:t>
            </a:r>
            <a:r>
              <a:rPr lang="ru-RU" sz="3200" b="1" cap="all" dirty="0" err="1" smtClean="0">
                <a:ln/>
                <a:solidFill>
                  <a:srgbClr val="005CC9"/>
                </a:solidFill>
                <a:effectLst>
                  <a:outerShdw blurRad="19685" dist="12700" dir="5400000" algn="tl" rotWithShape="0">
                    <a:srgbClr val="005CC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  <a:cs typeface="Arial" charset="0"/>
              </a:rPr>
              <a:t>рік</a:t>
            </a:r>
            <a:r>
              <a:rPr lang="ru-RU" sz="3200" b="1" cap="all" dirty="0" smtClean="0">
                <a:ln/>
                <a:solidFill>
                  <a:srgbClr val="005CC9"/>
                </a:solidFill>
                <a:effectLst>
                  <a:outerShdw blurRad="19685" dist="12700" dir="5400000" algn="tl" rotWithShape="0">
                    <a:srgbClr val="005CC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  <a:cs typeface="Arial" charset="0"/>
              </a:rPr>
              <a:t>.  </a:t>
            </a:r>
            <a:endParaRPr lang="ru-RU" sz="3200" b="1" cap="all" dirty="0">
              <a:ln/>
              <a:solidFill>
                <a:srgbClr val="005CC9"/>
              </a:solidFill>
              <a:effectLst>
                <a:outerShdw blurRad="19685" dist="12700" dir="5400000" algn="tl" rotWithShape="0">
                  <a:srgbClr val="005CC9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Arial" charset="0"/>
              <a:cs typeface="Arial" charset="0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50" b="1" cap="all" dirty="0" smtClean="0">
                <a:ln/>
                <a:solidFill>
                  <a:srgbClr val="005CC9"/>
                </a:solidFill>
                <a:effectLst>
                  <a:outerShdw blurRad="19685" dist="12700" dir="5400000" algn="tl" rotWithShape="0">
                    <a:srgbClr val="005CC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  <a:cs typeface="Arial" charset="0"/>
              </a:rPr>
              <a:t>2021 </a:t>
            </a:r>
            <a:r>
              <a:rPr lang="ru-RU" sz="3000" b="1" cap="all" dirty="0" smtClean="0">
                <a:ln/>
                <a:solidFill>
                  <a:srgbClr val="005CC9"/>
                </a:solidFill>
                <a:effectLst>
                  <a:outerShdw blurRad="19685" dist="12700" dir="5400000" algn="tl" rotWithShape="0">
                    <a:srgbClr val="005CC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  <a:cs typeface="Arial" charset="0"/>
              </a:rPr>
              <a:t>р</a:t>
            </a:r>
            <a:r>
              <a:rPr lang="uk-UA" sz="3000" b="1" cap="all" dirty="0" err="1" smtClean="0">
                <a:ln/>
                <a:solidFill>
                  <a:srgbClr val="005CC9"/>
                </a:solidFill>
                <a:effectLst>
                  <a:outerShdw blurRad="19685" dist="12700" dir="5400000" algn="tl" rotWithShape="0">
                    <a:srgbClr val="005CC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  <a:cs typeface="Arial" charset="0"/>
              </a:rPr>
              <a:t>ік</a:t>
            </a:r>
            <a:r>
              <a:rPr lang="ru-RU" sz="3000" b="1" cap="all" dirty="0" smtClean="0">
                <a:ln/>
                <a:solidFill>
                  <a:srgbClr val="005CC9"/>
                </a:solidFill>
                <a:effectLst>
                  <a:outerShdw blurRad="19685" dist="12700" dir="5400000" algn="tl" rotWithShape="0">
                    <a:srgbClr val="005CC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  <a:cs typeface="Arial" charset="0"/>
              </a:rPr>
              <a:t>. </a:t>
            </a:r>
            <a:endParaRPr lang="ru-RU" sz="3000" b="1" cap="all" dirty="0">
              <a:ln/>
              <a:solidFill>
                <a:srgbClr val="005CC9"/>
              </a:solidFill>
              <a:effectLst>
                <a:outerShdw blurRad="19685" dist="12700" dir="5400000" algn="tl" rotWithShape="0">
                  <a:srgbClr val="005CC9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320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199855" y="-263352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23628" y="314599"/>
            <a:ext cx="669674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>
                <a:solidFill>
                  <a:srgbClr val="00B050"/>
                </a:solidFill>
              </a:rPr>
              <a:t>Особливості НУШ для здобувачів освіти</a:t>
            </a:r>
            <a:endParaRPr lang="en-US" sz="4800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287" y="2157816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соціалізація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5052" y="3875186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в</a:t>
            </a:r>
            <a:r>
              <a:rPr lang="uk-UA" sz="2800" b="1" dirty="0" smtClean="0"/>
              <a:t>себічний розвиток</a:t>
            </a:r>
            <a:endParaRPr 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735796" y="2779524"/>
            <a:ext cx="36724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в</a:t>
            </a:r>
            <a:r>
              <a:rPr lang="uk-UA" sz="2800" b="1" dirty="0" smtClean="0"/>
              <a:t>міння приймати рішення</a:t>
            </a:r>
            <a:endParaRPr lang="en-US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335814" y="3814106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к</a:t>
            </a:r>
            <a:r>
              <a:rPr lang="uk-UA" sz="2800" b="1" dirty="0" smtClean="0"/>
              <a:t>омунікативні вміння</a:t>
            </a:r>
            <a:endParaRPr lang="en-US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50287" y="5161746"/>
            <a:ext cx="36724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с</a:t>
            </a:r>
            <a:r>
              <a:rPr lang="uk-UA" sz="2800" b="1" dirty="0" smtClean="0"/>
              <a:t>итуаційна обізнаність</a:t>
            </a:r>
            <a:endParaRPr lang="en-US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335814" y="4511879"/>
            <a:ext cx="36724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п</a:t>
            </a:r>
            <a:r>
              <a:rPr lang="uk-UA" sz="2800" b="1" dirty="0" smtClean="0"/>
              <a:t>овага до думки інших</a:t>
            </a:r>
            <a:endParaRPr lang="en-US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471592" y="2170009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з</a:t>
            </a:r>
            <a:r>
              <a:rPr lang="uk-UA" sz="2800" b="1" dirty="0" smtClean="0"/>
              <a:t>датність до ризику</a:t>
            </a:r>
            <a:endParaRPr lang="en-US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55409" y="4491563"/>
            <a:ext cx="367240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мотивація</a:t>
            </a:r>
            <a:endParaRPr 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324708" y="5553263"/>
            <a:ext cx="36724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б</a:t>
            </a:r>
            <a:r>
              <a:rPr lang="uk-UA" sz="2800" b="1" dirty="0" smtClean="0"/>
              <a:t>ажання вчитися протягом життя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1666017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C:\Users\Shool\Desktop\для сайта школи 1-Д\IMG_44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83924" y="383620"/>
            <a:ext cx="3068960" cy="2301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3" descr="C:\Users\Shool\Desktop\для сайта школи 1-Д\IMG_44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122128" y="3860844"/>
            <a:ext cx="3284352" cy="2463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5" descr="C:\Users\Shool\Desktop\для сайта школи 1-Д\діно\IMG_52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826224" y="401960"/>
            <a:ext cx="3215680" cy="2411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6" descr="C:\Users\Shool\Desktop\для сайта школи 1-Д\діно\IMG_52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938125" y="3876262"/>
            <a:ext cx="3407701" cy="2555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6" descr="C:\Users\Shool\Desktop\для сайта школи 1-Д\діно\IMG_519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78392" y="722217"/>
            <a:ext cx="3240664" cy="24304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3" descr="C:\Users\Shool\Desktop\для сайта школи 1-Д\діно\IMG_51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935410" y="3568983"/>
            <a:ext cx="3489520" cy="2617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5" descr="C:\Users\Shool\Desktop\для сайта школи 1-Д\діно\IMG_51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543283" y="3617413"/>
            <a:ext cx="3360373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7" descr="C:\Users\Shool\Desktop\для сайта школи 1-Д\діно\IMG_52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3001" y="138126"/>
            <a:ext cx="3729600" cy="279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547" y="80497"/>
            <a:ext cx="3962399" cy="2971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C:\Users\Shool\Desktop\для сайта школи 1-Д\IMG_4445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323528" y="283346"/>
            <a:ext cx="3408501" cy="2556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 descr="C:\Users\Shool\Desktop\для сайта школи 1-Д\IMG_5518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4574480" y="76079"/>
            <a:ext cx="3552395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 descr="F:\Фото 1-В НУШ (2)\1-В Талан Л.М\IMG_0180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 rot="5400000">
            <a:off x="208900" y="3610316"/>
            <a:ext cx="3428199" cy="2705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4535" y="2976415"/>
            <a:ext cx="2841577" cy="378876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9450" t="17640" r="38103" b="35321"/>
          <a:stretch>
            <a:fillRect/>
          </a:stretch>
        </p:blipFill>
        <p:spPr bwMode="auto">
          <a:xfrm>
            <a:off x="2483768" y="332656"/>
            <a:ext cx="5256584" cy="2651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13230" t="15960" r="37631" b="36161"/>
          <a:stretch>
            <a:fillRect/>
          </a:stretch>
        </p:blipFill>
        <p:spPr bwMode="auto">
          <a:xfrm>
            <a:off x="179512" y="3284984"/>
            <a:ext cx="5256584" cy="2881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 l="16065" t="17640" r="39993" b="36161"/>
          <a:stretch>
            <a:fillRect/>
          </a:stretch>
        </p:blipFill>
        <p:spPr bwMode="auto">
          <a:xfrm>
            <a:off x="5652120" y="3789040"/>
            <a:ext cx="3165733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Слайд1.jpg"/>
          <p:cNvPicPr>
            <a:picLocks noChangeAspect="1" noChangeArrowheads="1"/>
          </p:cNvPicPr>
          <p:nvPr/>
        </p:nvPicPr>
        <p:blipFill>
          <a:blip r:embed="rId2" cstate="print"/>
          <a:srcRect l="654" t="33830" r="64458" b="10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4499992" y="2852936"/>
            <a:ext cx="3958208" cy="747514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Ми - дослідники</a:t>
            </a:r>
            <a:endParaRPr lang="ru-RU" b="1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C:\Users\Shool\Desktop\для сайта школи 1-Д\10.11.17р Евріка\IMG_5091.JPG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/>
          <a:stretch>
            <a:fillRect/>
          </a:stretch>
        </p:blipFill>
        <p:spPr bwMode="auto">
          <a:xfrm rot="5400000">
            <a:off x="-567542" y="1617822"/>
            <a:ext cx="5253291" cy="3939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" descr="C:\Users\Shool\Desktop\для сайта школи 1-Д\10.11.17р Евріка\IMG_5098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4118207" y="1730394"/>
            <a:ext cx="4953103" cy="37148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884803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451</TotalTime>
  <Words>181</Words>
  <Application>Microsoft Office PowerPoint</Application>
  <PresentationFormat>Экран (4:3)</PresentationFormat>
  <Paragraphs>60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 </vt:lpstr>
      <vt:lpstr>Слайд 7</vt:lpstr>
      <vt:lpstr>Слайд 8</vt:lpstr>
      <vt:lpstr>Ми - дослідники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Участь в регіональній науково – практичній конференції  “Реалізація компетентнісного підходу на засадах  міжпредметної  інтеграції в змісті початкової освіти”</vt:lpstr>
      <vt:lpstr>Школа   тренерів  НУШ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42</cp:revision>
  <dcterms:created xsi:type="dcterms:W3CDTF">2018-01-23T09:42:19Z</dcterms:created>
  <dcterms:modified xsi:type="dcterms:W3CDTF">2021-11-11T13:17:05Z</dcterms:modified>
</cp:coreProperties>
</file>