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7" r:id="rId4"/>
    <p:sldId id="263" r:id="rId5"/>
    <p:sldId id="259" r:id="rId6"/>
    <p:sldId id="279" r:id="rId7"/>
    <p:sldId id="274" r:id="rId8"/>
    <p:sldId id="266" r:id="rId9"/>
    <p:sldId id="261" r:id="rId10"/>
    <p:sldId id="275" r:id="rId11"/>
    <p:sldId id="260" r:id="rId12"/>
    <p:sldId id="282" r:id="rId13"/>
    <p:sldId id="269" r:id="rId14"/>
    <p:sldId id="270" r:id="rId15"/>
    <p:sldId id="271" r:id="rId16"/>
    <p:sldId id="273" r:id="rId17"/>
    <p:sldId id="262" r:id="rId18"/>
    <p:sldId id="265" r:id="rId19"/>
    <p:sldId id="280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2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196752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Методична направленість педагогів у впроваджені </a:t>
            </a:r>
            <a:br>
              <a:rPr lang="uk-UA" dirty="0" smtClean="0"/>
            </a:br>
            <a:r>
              <a:rPr lang="uk-UA" dirty="0" smtClean="0"/>
              <a:t> Нової української школи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852936"/>
            <a:ext cx="740664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ndk7\Desktop\семінар 23\da485919dc612000113ea0fc2fb02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149080"/>
            <a:ext cx="3779912" cy="2416313"/>
          </a:xfrm>
          <a:prstGeom prst="rect">
            <a:avLst/>
          </a:prstGeom>
          <a:noFill/>
        </p:spPr>
      </p:pic>
      <p:pic>
        <p:nvPicPr>
          <p:cNvPr id="5" name="Picture 4" descr="C:\Users\ndk7\Desktop\свіже фото\DSCF0153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148063" y="3933056"/>
            <a:ext cx="3552395" cy="2664296"/>
          </a:xfrm>
          <a:prstGeom prst="rect">
            <a:avLst/>
          </a:prstGeom>
          <a:noFill/>
        </p:spPr>
      </p:pic>
      <p:pic>
        <p:nvPicPr>
          <p:cNvPr id="6" name="Picture 3" descr="C:\Users\ndk7\Desktop\свіже фото\20191221_10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645024"/>
            <a:ext cx="3600400" cy="27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Школа професійного росту</a:t>
            </a:r>
            <a:endParaRPr lang="ru-RU" dirty="0"/>
          </a:p>
        </p:txBody>
      </p:sp>
      <p:pic>
        <p:nvPicPr>
          <p:cNvPr id="19458" name="Picture 2" descr="C:\Users\ndk7\Desktop\свіже фото\20191028_1106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5000"/>
          <a:stretch>
            <a:fillRect/>
          </a:stretch>
        </p:blipFill>
        <p:spPr bwMode="auto">
          <a:xfrm>
            <a:off x="4932040" y="1484784"/>
            <a:ext cx="3840427" cy="2448272"/>
          </a:xfrm>
          <a:prstGeom prst="rect">
            <a:avLst/>
          </a:prstGeom>
          <a:noFill/>
        </p:spPr>
      </p:pic>
      <p:pic>
        <p:nvPicPr>
          <p:cNvPr id="2054" name="Picture 6" descr="C:\Users\ndk7\Desktop\свіже фото\20191028_11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84784"/>
            <a:ext cx="3096344" cy="2322258"/>
          </a:xfrm>
          <a:prstGeom prst="rect">
            <a:avLst/>
          </a:prstGeom>
          <a:noFill/>
        </p:spPr>
      </p:pic>
      <p:pic>
        <p:nvPicPr>
          <p:cNvPr id="19459" name="Picture 3" descr="C:\Users\ndk7\Desktop\свіже фото\20191028_105642.jpg"/>
          <p:cNvPicPr>
            <a:picLocks noChangeAspect="1" noChangeArrowheads="1"/>
          </p:cNvPicPr>
          <p:nvPr/>
        </p:nvPicPr>
        <p:blipFill>
          <a:blip r:embed="rId4" cstate="print"/>
          <a:srcRect t="30864"/>
          <a:stretch>
            <a:fillRect/>
          </a:stretch>
        </p:blipFill>
        <p:spPr bwMode="auto">
          <a:xfrm>
            <a:off x="2339752" y="4149080"/>
            <a:ext cx="4896544" cy="2538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dirty="0" smtClean="0"/>
              <a:t>Участь педагогів закладу </a:t>
            </a:r>
            <a:br>
              <a:rPr lang="uk-UA" sz="2800" dirty="0" smtClean="0"/>
            </a:br>
            <a:r>
              <a:rPr lang="uk-UA" sz="2800" dirty="0" smtClean="0"/>
              <a:t>у Всеукраїнських семінарах та конференціях</a:t>
            </a:r>
            <a:endParaRPr lang="ru-RU" sz="2800" dirty="0"/>
          </a:p>
        </p:txBody>
      </p:sp>
      <p:pic>
        <p:nvPicPr>
          <p:cNvPr id="5122" name="Picture 2" descr="H:\IMG_97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12776"/>
            <a:ext cx="4824536" cy="482453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Дичко\Desktop\Корисне\НУШ\АТЕСТАЦІЯ\IMG_534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4099793" cy="3035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Дичко\Desktop\Корисне\НУШ\АТЕСТАЦІЯ\IMG_5946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40968"/>
            <a:ext cx="5040560" cy="3212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dirty="0" smtClean="0"/>
              <a:t>Семінари-практикуми з експериментальними класами НУШ</a:t>
            </a:r>
            <a:endParaRPr lang="ru-RU" sz="3600" dirty="0"/>
          </a:p>
        </p:txBody>
      </p:sp>
      <p:pic>
        <p:nvPicPr>
          <p:cNvPr id="13314" name="Picture 2" descr="C:\Users\ndk7\Desktop\свіже фото\image-0-02-04-75f0018b178067cf0e51e25e67c0e1f401f8bc247d6b786616aa9592d7cbe160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3394472" cy="4525963"/>
          </a:xfrm>
          <a:prstGeom prst="rect">
            <a:avLst/>
          </a:prstGeom>
          <a:noFill/>
        </p:spPr>
      </p:pic>
      <p:pic>
        <p:nvPicPr>
          <p:cNvPr id="13315" name="Picture 3" descr="C:\Users\ndk7\Desktop\свіже фото\DSCF95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483630">
            <a:off x="4540173" y="2051091"/>
            <a:ext cx="4606403" cy="3454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Школа тренерів НУШ</a:t>
            </a:r>
            <a:endParaRPr lang="ru-RU" dirty="0"/>
          </a:p>
        </p:txBody>
      </p:sp>
      <p:pic>
        <p:nvPicPr>
          <p:cNvPr id="7" name="Picture 2" descr="C:\Users\ndk7\Desktop\свіже фото\image-0-02-0a-74cd1276e53b57821978d46d54c8c03eab311a65bf43413f664fd08950f46209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96752"/>
            <a:ext cx="2592288" cy="1944216"/>
          </a:xfrm>
          <a:prstGeom prst="rect">
            <a:avLst/>
          </a:prstGeom>
          <a:noFill/>
        </p:spPr>
      </p:pic>
      <p:pic>
        <p:nvPicPr>
          <p:cNvPr id="5" name="Picture 2" descr="C:\Users\ndk7\Desktop\свіже фото\image-0-02-0a-c65f81b78d17f9d1fdc19e6ac966b9d6298b705feafdcbfe0d72674d865003e7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365104"/>
            <a:ext cx="3096344" cy="2322258"/>
          </a:xfrm>
          <a:prstGeom prst="rect">
            <a:avLst/>
          </a:prstGeom>
          <a:noFill/>
        </p:spPr>
      </p:pic>
      <p:pic>
        <p:nvPicPr>
          <p:cNvPr id="6" name="Picture 3" descr="C:\Users\ndk7\Desktop\свіже фото\image-0-02-0a-e1736cf4975d586c49d7c5895360cee4b238306f1d4f6386c819153a140df055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340768"/>
            <a:ext cx="3363330" cy="4484440"/>
          </a:xfrm>
          <a:prstGeom prst="rect">
            <a:avLst/>
          </a:prstGeom>
          <a:noFill/>
        </p:spPr>
      </p:pic>
      <p:pic>
        <p:nvPicPr>
          <p:cNvPr id="8" name="Picture 3" descr="C:\Users\ndk7\Desktop\свіже фото\image-0-02-0a-b8ead09dcf8541ba0d82b2590efb0cabb7f2241b2c51b0a82d5a34bf819b3be9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708920"/>
            <a:ext cx="3384376" cy="1644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Всеукраїнський форум НУШ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ndk7\Desktop\свіже фото\image-0-02-0a-eaed09c1903887b35901e7450df56128b0b8dc04951b7aa585ad4a2d76330e8b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84784"/>
            <a:ext cx="6408712" cy="4806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Всеукраїнська </a:t>
            </a:r>
            <a:br>
              <a:rPr lang="uk-UA" dirty="0" smtClean="0"/>
            </a:br>
            <a:r>
              <a:rPr lang="uk-UA" dirty="0" smtClean="0"/>
              <a:t>серпнева конференція 2019 року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ndk7\Desktop\свіже фото\image-0-02-0a-4088d0dc55edfd400865827b51b75e6f2284cf153ca672a2bce07634d47bd8e5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00808"/>
            <a:ext cx="7223787" cy="4063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3200" dirty="0" smtClean="0"/>
              <a:t>Методичні практикуми </a:t>
            </a:r>
            <a:br>
              <a:rPr lang="uk-UA" sz="3200" dirty="0" smtClean="0"/>
            </a:br>
            <a:r>
              <a:rPr lang="uk-UA" sz="3200" dirty="0" smtClean="0"/>
              <a:t>для вчителів початкових класів </a:t>
            </a:r>
            <a:br>
              <a:rPr lang="uk-UA" sz="3200" dirty="0" smtClean="0"/>
            </a:br>
            <a:r>
              <a:rPr lang="uk-UA" sz="3200" dirty="0" smtClean="0"/>
              <a:t>та вихователів ГПД</a:t>
            </a:r>
            <a:endParaRPr lang="ru-RU" sz="3200" dirty="0"/>
          </a:p>
        </p:txBody>
      </p:sp>
      <p:pic>
        <p:nvPicPr>
          <p:cNvPr id="6146" name="Picture 2" descr="C:\Users\ndk7\Desktop\свіже фото\DSCF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628800"/>
            <a:ext cx="2592288" cy="1944216"/>
          </a:xfrm>
          <a:prstGeom prst="rect">
            <a:avLst/>
          </a:prstGeom>
          <a:noFill/>
        </p:spPr>
      </p:pic>
      <p:pic>
        <p:nvPicPr>
          <p:cNvPr id="6147" name="Picture 3" descr="C:\Users\ndk7\Desktop\свіже фото\DSCF0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556792"/>
            <a:ext cx="2976331" cy="2232248"/>
          </a:xfrm>
          <a:prstGeom prst="rect">
            <a:avLst/>
          </a:prstGeom>
          <a:noFill/>
        </p:spPr>
      </p:pic>
      <p:pic>
        <p:nvPicPr>
          <p:cNvPr id="4098" name="Picture 2" descr="H:\20171117_1232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933056"/>
            <a:ext cx="3888432" cy="2187243"/>
          </a:xfrm>
          <a:prstGeom prst="rect">
            <a:avLst/>
          </a:prstGeom>
          <a:noFill/>
        </p:spPr>
      </p:pic>
      <p:pic>
        <p:nvPicPr>
          <p:cNvPr id="4099" name="Picture 3" descr="H:\20171117_1224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149080"/>
            <a:ext cx="3584399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Обласні та міські </a:t>
            </a:r>
            <a:br>
              <a:rPr lang="uk-UA" dirty="0" smtClean="0"/>
            </a:br>
            <a:r>
              <a:rPr lang="uk-UA" dirty="0" smtClean="0"/>
              <a:t>семінари-практикуми</a:t>
            </a:r>
            <a:endParaRPr lang="ru-RU" dirty="0"/>
          </a:p>
        </p:txBody>
      </p:sp>
      <p:pic>
        <p:nvPicPr>
          <p:cNvPr id="9218" name="Picture 2" descr="C:\Users\ndk7\Desktop\свіже фото\DSCF98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3384376" cy="2538282"/>
          </a:xfrm>
          <a:prstGeom prst="rect">
            <a:avLst/>
          </a:prstGeom>
          <a:noFill/>
        </p:spPr>
      </p:pic>
      <p:pic>
        <p:nvPicPr>
          <p:cNvPr id="9219" name="Picture 3" descr="C:\Users\ndk7\Desktop\свіже фото\IMG_39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962466" y="1958414"/>
            <a:ext cx="4365103" cy="3273827"/>
          </a:xfrm>
          <a:prstGeom prst="rect">
            <a:avLst/>
          </a:prstGeom>
          <a:noFill/>
        </p:spPr>
      </p:pic>
      <p:pic>
        <p:nvPicPr>
          <p:cNvPr id="9220" name="Picture 4" descr="C:\Users\ndk7\Desktop\свіже фото\IMG_3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149080"/>
            <a:ext cx="3240360" cy="2430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/>
              <a:t>Внутрішньошкільний контроль</a:t>
            </a:r>
            <a:br>
              <a:rPr lang="uk-UA" sz="2400" dirty="0" smtClean="0"/>
            </a:b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Діагностичні роботи за І семестр 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506" t="22995" r="25524" b="10432"/>
          <a:stretch>
            <a:fillRect/>
          </a:stretch>
        </p:blipFill>
        <p:spPr bwMode="auto">
          <a:xfrm>
            <a:off x="1475656" y="1124744"/>
            <a:ext cx="3689025" cy="282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26466" t="33237" r="27445" b="18967"/>
          <a:stretch>
            <a:fillRect/>
          </a:stretch>
        </p:blipFill>
        <p:spPr bwMode="auto">
          <a:xfrm>
            <a:off x="5220072" y="1340768"/>
            <a:ext cx="345638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26932" t="21840" r="26764" b="12641"/>
          <a:stretch>
            <a:fillRect/>
          </a:stretch>
        </p:blipFill>
        <p:spPr bwMode="auto">
          <a:xfrm>
            <a:off x="1547664" y="3933056"/>
            <a:ext cx="3384376" cy="26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l="26932" t="37799" r="48814" b="30281"/>
          <a:stretch>
            <a:fillRect/>
          </a:stretch>
        </p:blipFill>
        <p:spPr bwMode="auto">
          <a:xfrm>
            <a:off x="5076056" y="3429000"/>
            <a:ext cx="2376264" cy="175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/>
          <a:srcRect l="51559" t="37799" r="26764" b="30281"/>
          <a:stretch>
            <a:fillRect/>
          </a:stretch>
        </p:blipFill>
        <p:spPr bwMode="auto">
          <a:xfrm>
            <a:off x="6732240" y="4941168"/>
            <a:ext cx="2123728" cy="175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79674" y="188640"/>
            <a:ext cx="5309017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Основні форми організації </a:t>
            </a:r>
          </a:p>
          <a:p>
            <a:pPr algn="ctr"/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методичної роботи </a:t>
            </a:r>
          </a:p>
          <a:p>
            <a:pPr algn="ctr"/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з педагогічними працівниками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2348880"/>
            <a:ext cx="17195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Колективні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1988840"/>
            <a:ext cx="206569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Індивідуальні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88079" y="1700808"/>
            <a:ext cx="121289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Групові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2924944"/>
            <a:ext cx="2419060" cy="2123658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Педагогічна рада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Семінари </a:t>
            </a:r>
          </a:p>
          <a:p>
            <a:pPr>
              <a:buFont typeface="Wingdings" pitchFamily="2" charset="2"/>
              <a:buChar char="q"/>
            </a:pPr>
            <a:r>
              <a:rPr lang="uk-UA" dirty="0" err="1" smtClean="0">
                <a:ln w="17780" cmpd="sng">
                  <a:noFill/>
                  <a:prstDash val="solid"/>
                  <a:miter lim="800000"/>
                </a:ln>
              </a:rPr>
              <a:t>Інструктивно-</a:t>
            </a:r>
            <a:endParaRPr lang="uk-UA" dirty="0" smtClean="0">
              <a:ln w="17780" cmpd="sng">
                <a:noFill/>
                <a:prstDash val="solid"/>
                <a:miter lim="800000"/>
              </a:ln>
            </a:endParaRP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м</a:t>
            </a: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етодичні </a:t>
            </a: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наради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Педагогічні </a:t>
            </a: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читання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Круглий стіл</a:t>
            </a: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 </a:t>
            </a:r>
            <a:r>
              <a:rPr lang="uk-UA" sz="2400" dirty="0" smtClean="0">
                <a:ln w="17780" cmpd="sng">
                  <a:noFill/>
                  <a:prstDash val="solid"/>
                  <a:miter lim="800000"/>
                </a:ln>
              </a:rPr>
              <a:t> </a:t>
            </a:r>
            <a:endParaRPr lang="ru-RU" sz="2400" cap="none" spc="0" dirty="0">
              <a:ln w="17780" cmpd="sng">
                <a:noFill/>
                <a:prstDash val="solid"/>
                <a:miter lim="800000"/>
              </a:ln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2564904"/>
            <a:ext cx="2409762" cy="313932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Самоосвіта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Індивідуальні </a:t>
            </a: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консультації 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err="1" smtClean="0">
                <a:ln w="17780" cmpd="sng">
                  <a:noFill/>
                  <a:prstDash val="solid"/>
                  <a:miter lim="800000"/>
                </a:ln>
              </a:rPr>
              <a:t>Взаємовідвідування</a:t>
            </a:r>
            <a:endParaRPr lang="uk-UA" cap="none" spc="0" dirty="0" smtClean="0">
              <a:ln w="17780" cmpd="sng">
                <a:noFill/>
                <a:prstDash val="solid"/>
                <a:miter lim="800000"/>
              </a:ln>
            </a:endParaRP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уроків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Наставництво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Творчий звіт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Курси підвищення</a:t>
            </a: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кваліфікації 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Діагностичні </a:t>
            </a:r>
          </a:p>
          <a:p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анкетування</a:t>
            </a:r>
            <a:endParaRPr lang="ru-RU" cap="none" spc="0" dirty="0">
              <a:ln w="17780" cmpd="sng">
                <a:noFill/>
                <a:prstDash val="solid"/>
                <a:miter lim="800000"/>
              </a:ln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16216" y="2420888"/>
            <a:ext cx="2488245" cy="369331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Групові </a:t>
            </a: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консультації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err="1" smtClean="0">
                <a:ln w="17780" cmpd="sng">
                  <a:noFill/>
                  <a:prstDash val="solid"/>
                  <a:miter lim="800000"/>
                </a:ln>
              </a:rPr>
              <a:t>Оперативно-</a:t>
            </a:r>
            <a:endParaRPr lang="uk-UA" cap="none" spc="0" dirty="0" smtClean="0">
              <a:ln w="17780" cmpd="sng">
                <a:noFill/>
                <a:prstDash val="solid"/>
                <a:miter lim="800000"/>
              </a:ln>
            </a:endParaRP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м</a:t>
            </a: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етодичні</a:t>
            </a: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наради 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Предметні </a:t>
            </a: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тижні 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Творчі групи 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Динамічні групи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Тренінги </a:t>
            </a:r>
            <a:endParaRPr lang="uk-UA" cap="none" spc="0" dirty="0" smtClean="0">
              <a:ln w="17780" cmpd="sng">
                <a:noFill/>
                <a:prstDash val="solid"/>
                <a:miter lim="800000"/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Майстер-класи</a:t>
            </a:r>
          </a:p>
          <a:p>
            <a:pPr>
              <a:buFont typeface="Wingdings" pitchFamily="2" charset="2"/>
              <a:buChar char="q"/>
            </a:pPr>
            <a:r>
              <a:rPr lang="uk-UA" cap="none" spc="0" dirty="0" smtClean="0">
                <a:ln w="17780" cmpd="sng">
                  <a:noFill/>
                  <a:prstDash val="solid"/>
                  <a:miter lim="800000"/>
                </a:ln>
              </a:rPr>
              <a:t>Школа професійного</a:t>
            </a:r>
          </a:p>
          <a:p>
            <a:r>
              <a:rPr lang="uk-UA" dirty="0" smtClean="0">
                <a:ln w="17780" cmpd="sng">
                  <a:noFill/>
                  <a:prstDash val="solid"/>
                  <a:miter lim="800000"/>
                </a:ln>
              </a:rPr>
              <a:t>росту</a:t>
            </a:r>
            <a:endParaRPr lang="ru-RU" cap="none" spc="0" dirty="0">
              <a:ln w="17780" cmpd="sng">
                <a:noFill/>
                <a:prstDash val="solid"/>
                <a:miter lim="800000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dirty="0" smtClean="0"/>
              <a:t>Внутрішньошкільний контроль</a:t>
            </a:r>
            <a:br>
              <a:rPr lang="uk-UA" sz="2400" dirty="0" smtClean="0"/>
            </a:b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Діагностичні роботи за І семестр </a:t>
            </a:r>
            <a:endParaRPr lang="ru-RU" sz="24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506" t="29823" r="26485" b="30916"/>
          <a:stretch>
            <a:fillRect/>
          </a:stretch>
        </p:blipFill>
        <p:spPr bwMode="auto">
          <a:xfrm>
            <a:off x="1691679" y="1340768"/>
            <a:ext cx="407001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l="26460" t="22360" r="27003" b="20000"/>
          <a:stretch>
            <a:fillRect/>
          </a:stretch>
        </p:blipFill>
        <p:spPr bwMode="auto">
          <a:xfrm>
            <a:off x="2483768" y="3212976"/>
            <a:ext cx="4662631" cy="3248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/>
              <a:t>Квест-педради</a:t>
            </a:r>
            <a:endParaRPr lang="ru-RU" dirty="0"/>
          </a:p>
        </p:txBody>
      </p:sp>
      <p:pic>
        <p:nvPicPr>
          <p:cNvPr id="11266" name="Picture 2" descr="C:\Users\ndk7\Desktop\свіже фото\image-0-02-05-cf21e457296906eb9e157dd6ae4c7f1c9bdba4081e2e61733af9908428574aff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2520280" cy="1890210"/>
          </a:xfrm>
          <a:prstGeom prst="rect">
            <a:avLst/>
          </a:prstGeom>
          <a:noFill/>
        </p:spPr>
      </p:pic>
      <p:pic>
        <p:nvPicPr>
          <p:cNvPr id="11267" name="Picture 3" descr="C:\Users\ndk7\Desktop\свіже фото\image-0-02-05-2c2bc5da191833f984db63d9e5c9cf15326871bd72301663f2a2eef1d1418a15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628800"/>
            <a:ext cx="2531434" cy="1898576"/>
          </a:xfrm>
          <a:prstGeom prst="rect">
            <a:avLst/>
          </a:prstGeom>
          <a:noFill/>
        </p:spPr>
      </p:pic>
      <p:pic>
        <p:nvPicPr>
          <p:cNvPr id="5" name="Picture 2" descr="C:\Users\ndk7\Desktop\свіже фото\image-0-02-05-799b22e4552adb8b4ff4bdcb864ca8797136450e1bf9f443e4515fe59ceebd8a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340768"/>
            <a:ext cx="2530376" cy="3373835"/>
          </a:xfrm>
          <a:prstGeom prst="rect">
            <a:avLst/>
          </a:prstGeom>
          <a:noFill/>
        </p:spPr>
      </p:pic>
      <p:pic>
        <p:nvPicPr>
          <p:cNvPr id="6" name="Picture 3" descr="C:\Users\ndk7\Desktop\свіже фото\image-0-02-04-0d4941696c590775b02adeb0df485696152217bf148cc4f668a27f9c82603d13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501008"/>
            <a:ext cx="2424269" cy="1818202"/>
          </a:xfrm>
          <a:prstGeom prst="rect">
            <a:avLst/>
          </a:prstGeom>
          <a:noFill/>
        </p:spPr>
      </p:pic>
      <p:pic>
        <p:nvPicPr>
          <p:cNvPr id="7" name="Picture 4" descr="C:\Users\ndk7\Desktop\свіже фото\image-0-02-04-127333352846f86eb709df5b973bbe02334762be4c4aaca4b9dbd643d36579ee-V.jpg"/>
          <p:cNvPicPr>
            <a:picLocks noChangeAspect="1" noChangeArrowheads="1"/>
          </p:cNvPicPr>
          <p:nvPr/>
        </p:nvPicPr>
        <p:blipFill>
          <a:blip r:embed="rId6" cstate="print"/>
          <a:srcRect b="16401"/>
          <a:stretch>
            <a:fillRect/>
          </a:stretch>
        </p:blipFill>
        <p:spPr bwMode="auto">
          <a:xfrm>
            <a:off x="3779912" y="4221088"/>
            <a:ext cx="3312368" cy="2076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Інструктивно-методичні наради</a:t>
            </a:r>
            <a:endParaRPr lang="ru-RU" dirty="0"/>
          </a:p>
        </p:txBody>
      </p:sp>
      <p:pic>
        <p:nvPicPr>
          <p:cNvPr id="7170" name="Picture 2" descr="C:\Users\ndk7\Desktop\свіже фото\20201118_1439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789040"/>
            <a:ext cx="3552395" cy="2664296"/>
          </a:xfrm>
          <a:prstGeom prst="rect">
            <a:avLst/>
          </a:prstGeom>
          <a:noFill/>
        </p:spPr>
      </p:pic>
      <p:pic>
        <p:nvPicPr>
          <p:cNvPr id="7171" name="Picture 3" descr="C:\Users\ndk7\Desktop\свіже фото\DSCF42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221088"/>
            <a:ext cx="3240360" cy="2430270"/>
          </a:xfrm>
          <a:prstGeom prst="rect">
            <a:avLst/>
          </a:prstGeom>
          <a:noFill/>
        </p:spPr>
      </p:pic>
      <p:pic>
        <p:nvPicPr>
          <p:cNvPr id="6" name="Picture 2" descr="C:\Users\ndk7\Desktop\свіже фото\DSCF85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484784"/>
            <a:ext cx="2688299" cy="2016224"/>
          </a:xfrm>
          <a:prstGeom prst="rect">
            <a:avLst/>
          </a:prstGeom>
          <a:noFill/>
        </p:spPr>
      </p:pic>
      <p:pic>
        <p:nvPicPr>
          <p:cNvPr id="7" name="Picture 3" descr="C:\Users\ndk7\Desktop\свіже фото\DSCF91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412776"/>
            <a:ext cx="3552395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Тренінги </a:t>
            </a:r>
            <a:endParaRPr lang="ru-RU" dirty="0"/>
          </a:p>
        </p:txBody>
      </p:sp>
      <p:pic>
        <p:nvPicPr>
          <p:cNvPr id="3075" name="Picture 3" descr="C:\Users\ndk7\Desktop\свіже фото\20191030_1137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9632" y="1556792"/>
            <a:ext cx="3816424" cy="2862318"/>
          </a:xfrm>
          <a:prstGeom prst="rect">
            <a:avLst/>
          </a:prstGeom>
          <a:noFill/>
        </p:spPr>
      </p:pic>
      <p:pic>
        <p:nvPicPr>
          <p:cNvPr id="3074" name="Picture 2" descr="C:\Users\ndk7\Desktop\свіже фото\20191030_091639.jpg"/>
          <p:cNvPicPr>
            <a:picLocks noChangeAspect="1" noChangeArrowheads="1"/>
          </p:cNvPicPr>
          <p:nvPr/>
        </p:nvPicPr>
        <p:blipFill>
          <a:blip r:embed="rId3" cstate="print"/>
          <a:srcRect t="28619"/>
          <a:stretch>
            <a:fillRect/>
          </a:stretch>
        </p:blipFill>
        <p:spPr bwMode="auto">
          <a:xfrm>
            <a:off x="5148064" y="1844824"/>
            <a:ext cx="3844960" cy="2058438"/>
          </a:xfrm>
          <a:prstGeom prst="rect">
            <a:avLst/>
          </a:prstGeom>
          <a:noFill/>
        </p:spPr>
      </p:pic>
      <p:pic>
        <p:nvPicPr>
          <p:cNvPr id="3076" name="Picture 4" descr="C:\Users\ndk7\Desktop\свіже фото\image-0-02-04-f746e956b600d64059fa54dce3f8742c1ed6ea810c56b6e5548ef938630f27a4-V.jpg"/>
          <p:cNvPicPr>
            <a:picLocks noChangeAspect="1" noChangeArrowheads="1"/>
          </p:cNvPicPr>
          <p:nvPr/>
        </p:nvPicPr>
        <p:blipFill>
          <a:blip r:embed="rId4" cstate="print"/>
          <a:srcRect l="3333" t="15813" r="41111" b="19002"/>
          <a:stretch>
            <a:fillRect/>
          </a:stretch>
        </p:blipFill>
        <p:spPr bwMode="auto">
          <a:xfrm>
            <a:off x="5220072" y="4149080"/>
            <a:ext cx="360040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Групові консультації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2014-2015\Людмила Борисівна\DSCN03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861048"/>
            <a:ext cx="3634098" cy="2725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" name="Рисунок 4" descr="F:\ЛБ\IMG_9265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56792"/>
            <a:ext cx="2353908" cy="3601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 l="4810" t="5641" r="4276" b="13333"/>
          <a:stretch>
            <a:fillRect/>
          </a:stretch>
        </p:blipFill>
        <p:spPr bwMode="auto">
          <a:xfrm>
            <a:off x="2051720" y="1556792"/>
            <a:ext cx="3401677" cy="1933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Творчі звіти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ndk7\Desktop\свіже фото\DSCF5484.JPG"/>
          <p:cNvPicPr>
            <a:picLocks noChangeAspect="1" noChangeArrowheads="1"/>
          </p:cNvPicPr>
          <p:nvPr/>
        </p:nvPicPr>
        <p:blipFill>
          <a:blip r:embed="rId2" cstate="print"/>
          <a:srcRect l="8537" r="8537"/>
          <a:stretch>
            <a:fillRect/>
          </a:stretch>
        </p:blipFill>
        <p:spPr bwMode="auto">
          <a:xfrm>
            <a:off x="1979712" y="1556792"/>
            <a:ext cx="2448272" cy="2214246"/>
          </a:xfrm>
          <a:prstGeom prst="rect">
            <a:avLst/>
          </a:prstGeom>
          <a:noFill/>
        </p:spPr>
      </p:pic>
      <p:pic>
        <p:nvPicPr>
          <p:cNvPr id="17411" name="Picture 3" descr="C:\Users\ndk7\Desktop\свіже фото\DSCF54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005064"/>
            <a:ext cx="2880320" cy="2160240"/>
          </a:xfrm>
          <a:prstGeom prst="rect">
            <a:avLst/>
          </a:prstGeom>
          <a:noFill/>
        </p:spPr>
      </p:pic>
      <p:pic>
        <p:nvPicPr>
          <p:cNvPr id="17412" name="Picture 4" descr="C:\Users\ndk7\Desktop\свіже фото\DSCF54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556792"/>
            <a:ext cx="2702624" cy="2026968"/>
          </a:xfrm>
          <a:prstGeom prst="rect">
            <a:avLst/>
          </a:prstGeom>
          <a:noFill/>
        </p:spPr>
      </p:pic>
      <p:pic>
        <p:nvPicPr>
          <p:cNvPr id="7" name="Picture 2" descr="C:\Users\ndk7\Desktop\свіже фото\20191221_100416.jpg"/>
          <p:cNvPicPr>
            <a:picLocks noChangeAspect="1" noChangeArrowheads="1"/>
          </p:cNvPicPr>
          <p:nvPr/>
        </p:nvPicPr>
        <p:blipFill>
          <a:blip r:embed="rId5" cstate="print"/>
          <a:srcRect l="22520"/>
          <a:stretch>
            <a:fillRect/>
          </a:stretch>
        </p:blipFill>
        <p:spPr bwMode="auto">
          <a:xfrm rot="5400000">
            <a:off x="2304035" y="3968773"/>
            <a:ext cx="223167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Обмін досвідом </a:t>
            </a:r>
            <a:endParaRPr lang="ru-RU" dirty="0"/>
          </a:p>
        </p:txBody>
      </p:sp>
      <p:pic>
        <p:nvPicPr>
          <p:cNvPr id="10242" name="Picture 2" descr="C:\Users\ndk7\Desktop\свіже фото\IMG_04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403648" y="1196752"/>
            <a:ext cx="3384376" cy="2538282"/>
          </a:xfrm>
          <a:prstGeom prst="rect">
            <a:avLst/>
          </a:prstGeom>
          <a:noFill/>
        </p:spPr>
      </p:pic>
      <p:pic>
        <p:nvPicPr>
          <p:cNvPr id="10243" name="Picture 3" descr="C:\Users\ndk7\Desktop\свіже фото\IMG_04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5004048" y="1196752"/>
            <a:ext cx="3576397" cy="2682298"/>
          </a:xfrm>
          <a:prstGeom prst="rect">
            <a:avLst/>
          </a:prstGeom>
          <a:noFill/>
        </p:spPr>
      </p:pic>
      <p:pic>
        <p:nvPicPr>
          <p:cNvPr id="5" name="Picture 2" descr="C:\Users\ndk7\Desktop\свіже фото\DSCF85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149080"/>
            <a:ext cx="2952328" cy="2214246"/>
          </a:xfrm>
          <a:prstGeom prst="rect">
            <a:avLst/>
          </a:prstGeom>
          <a:noFill/>
        </p:spPr>
      </p:pic>
      <p:pic>
        <p:nvPicPr>
          <p:cNvPr id="6" name="Picture 3" descr="C:\Users\ndk7\Desktop\свіже фото\DSCF54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987062"/>
            <a:ext cx="3528392" cy="2646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Набуття практичних навичок</a:t>
            </a:r>
            <a:endParaRPr lang="ru-RU" dirty="0"/>
          </a:p>
        </p:txBody>
      </p:sp>
      <p:pic>
        <p:nvPicPr>
          <p:cNvPr id="5122" name="Picture 2" descr="C:\Users\ndk7\Desktop\свіже фото\20200131_1407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4032448" cy="3024336"/>
          </a:xfrm>
          <a:prstGeom prst="rect">
            <a:avLst/>
          </a:prstGeom>
          <a:noFill/>
        </p:spPr>
      </p:pic>
      <p:pic>
        <p:nvPicPr>
          <p:cNvPr id="5123" name="Picture 3" descr="C:\Users\ndk7\Desktop\свіже фото\20200131_140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75344">
            <a:off x="5382040" y="2387518"/>
            <a:ext cx="3641505" cy="2731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110</TotalTime>
  <Words>95</Words>
  <Application>Microsoft Office PowerPoint</Application>
  <PresentationFormat>Экран (4:3)</PresentationFormat>
  <Paragraphs>55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Методична направленість педагогів у впроваджені   Нової української школи</vt:lpstr>
      <vt:lpstr>Слайд 2</vt:lpstr>
      <vt:lpstr>Квест-педради</vt:lpstr>
      <vt:lpstr>Інструктивно-методичні наради</vt:lpstr>
      <vt:lpstr>Тренінги </vt:lpstr>
      <vt:lpstr>Групові консультації</vt:lpstr>
      <vt:lpstr>Творчі звіти</vt:lpstr>
      <vt:lpstr>Обмін досвідом </vt:lpstr>
      <vt:lpstr>Набуття практичних навичок</vt:lpstr>
      <vt:lpstr>Школа професійного росту</vt:lpstr>
      <vt:lpstr>Участь педагогів закладу  у Всеукраїнських семінарах та конференціях</vt:lpstr>
      <vt:lpstr>Слайд 12</vt:lpstr>
      <vt:lpstr>Семінари-практикуми з експериментальними класами НУШ</vt:lpstr>
      <vt:lpstr>Школа тренерів НУШ</vt:lpstr>
      <vt:lpstr>Всеукраїнський форум НУШ</vt:lpstr>
      <vt:lpstr>Всеукраїнська  серпнева конференція 2019 року</vt:lpstr>
      <vt:lpstr>Методичні практикуми  для вчителів початкових класів  та вихователів ГПД</vt:lpstr>
      <vt:lpstr>Обласні та міські  семінари-практикуми</vt:lpstr>
      <vt:lpstr>Внутрішньошкільний контроль Діагностичні роботи за І семестр </vt:lpstr>
      <vt:lpstr>Внутрішньошкільний контроль Діагностичні роботи за І семестр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ndk7</dc:creator>
  <cp:lastModifiedBy>ndk7</cp:lastModifiedBy>
  <cp:revision>3</cp:revision>
  <dcterms:created xsi:type="dcterms:W3CDTF">2021-03-21T16:37:17Z</dcterms:created>
  <dcterms:modified xsi:type="dcterms:W3CDTF">2021-03-22T10:46:37Z</dcterms:modified>
</cp:coreProperties>
</file>