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8" r:id="rId2"/>
    <p:sldId id="259" r:id="rId3"/>
    <p:sldId id="261" r:id="rId4"/>
    <p:sldId id="263" r:id="rId5"/>
    <p:sldId id="260" r:id="rId6"/>
    <p:sldId id="264" r:id="rId7"/>
    <p:sldId id="262" r:id="rId8"/>
    <p:sldId id="266" r:id="rId9"/>
    <p:sldId id="267" r:id="rId10"/>
    <p:sldId id="268" r:id="rId11"/>
    <p:sldId id="269" r:id="rId12"/>
    <p:sldId id="273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312" r:id="rId26"/>
    <p:sldId id="313" r:id="rId27"/>
    <p:sldId id="314" r:id="rId28"/>
    <p:sldId id="315" r:id="rId29"/>
    <p:sldId id="284" r:id="rId30"/>
    <p:sldId id="285" r:id="rId31"/>
    <p:sldId id="286" r:id="rId32"/>
    <p:sldId id="287" r:id="rId33"/>
    <p:sldId id="288" r:id="rId34"/>
    <p:sldId id="307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8C00"/>
    <a:srgbClr val="680856"/>
    <a:srgbClr val="003366"/>
    <a:srgbClr val="12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15" d="100"/>
          <a:sy n="115" d="100"/>
        </p:scale>
        <p:origin x="-43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2">
                    <a:lumMod val="75000"/>
                  </a:schemeClr>
                </a:solidFill>
              </a:defRPr>
            </a:pPr>
            <a:r>
              <a:rPr lang="ru-RU">
                <a:solidFill>
                  <a:schemeClr val="accent2">
                    <a:lumMod val="75000"/>
                  </a:schemeClr>
                </a:solidFill>
              </a:rPr>
              <a:t>2019 / 2020 н.р.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/ 2017 н.р.</c:v>
                </c:pt>
              </c:strCache>
            </c:strRef>
          </c:tx>
          <c:dLbls>
            <c:dLbl>
              <c:idx val="0"/>
              <c:layout>
                <c:manualLayout>
                  <c:x val="-0.15619972112860889"/>
                  <c:y val="-0.12463754921259849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615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9233593274221317E-2"/>
                  <c:y val="0.14083417417134267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85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Усього учнів на ГПД</c:v>
                </c:pt>
                <c:pt idx="1">
                  <c:v>Не відвідують ГПД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txPr>
        <a:bodyPr/>
        <a:lstStyle/>
        <a:p>
          <a:pPr>
            <a:defRPr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2020 -/2021 н.р.</c:v>
                </c:pt>
              </c:strCache>
            </c:strRef>
          </c:tx>
          <c:dLbls>
            <c:dLbl>
              <c:idx val="0"/>
              <c:layout>
                <c:manualLayout>
                  <c:x val="-0.15619977306130128"/>
                  <c:y val="-0.1289865911640579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644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689439731195339"/>
                  <c:y val="0.15383885547043799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122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Усього учнів на ГПД</c:v>
                </c:pt>
                <c:pt idx="1">
                  <c:v>Не відвідують ГПД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517</c:v>
                </c:pt>
                <c:pt idx="1">
                  <c:v>130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layout/>
      <c:overlay val="0"/>
      <c:txPr>
        <a:bodyPr/>
        <a:lstStyle/>
        <a:p>
          <a:pPr>
            <a:defRPr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2018/2019 н. р.</c:v>
                </c:pt>
              </c:strCache>
            </c:strRef>
          </c:tx>
          <c:dLbls>
            <c:dLbl>
              <c:idx val="0"/>
              <c:layout>
                <c:manualLayout>
                  <c:x val="-0.15619972112860889"/>
                  <c:y val="-0.12463754921259849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550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666720114531157"/>
                  <c:y val="0.14409237435924541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132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Усього учнів на ГПД</c:v>
                </c:pt>
                <c:pt idx="1">
                  <c:v>Не відвідують ГПД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550</c:v>
                </c:pt>
                <c:pt idx="1">
                  <c:v>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accent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A0AFB-E0A2-4314-A90F-F680E0357F02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DA873-4F94-492C-8CB0-62854A71D9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88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B0886-7CC4-48BE-9508-E58947A05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934744B-5116-4A3F-9370-F3DA4C8303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60268D-FF48-4D29-947A-10D0AC52F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87769C-B7ED-491D-BD98-C43520DB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244B92-09F9-44D5-B16E-A42F629AB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68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9D6488-FCC9-469D-B8E3-A993864D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2D8CD8-7ABD-4D32-9FEB-9B383A3345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9B3D792-525A-4564-B226-FD6B5266C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6E12813-A484-466B-8715-C59AE576A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569D1C-6BD3-4E33-A14D-D6C3D2769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5B10F11-89C7-4D79-8CE1-A4920BB69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3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C1F0B6-D899-47A0-9902-B02AEB997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517D173-45FA-47F1-B463-BCAFB2A35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ED036C6-4F8E-4990-A3F2-9B358ACBD5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5C9BA41-A26A-4A1C-8EEB-F5F8DA739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FFD4ED4-EF5B-408F-AB91-E96116BC47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228E852-10A2-4D83-82CC-3C69E60B6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47EFE6A-C788-4C38-85D3-D8850237E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827B07E-0595-4EA5-B842-7DFBA639D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48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BC2C04-A04E-4107-BC02-5A63314B0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80FE674-A3AE-40DF-B81B-D6FED07F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D0F60AB-FE59-4CC4-BA31-142F10838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D948347-2DE3-41CB-B40D-16F05F20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1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0E18A28-5B78-4579-99BE-7981E42C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92CF49C-9329-4F90-8DDA-EC747BF38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902D21B-51EB-447F-90BE-6B725D2F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17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8CC1D-15E5-4100-9F99-D201A24C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C37138-8F68-4DFE-B10B-743E748AC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80EC7F5-08BC-4732-A6F4-0C59BEAF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FBA175A-CCE4-4877-8817-A628ECC7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0DCB5C8-9D4F-4F0B-B597-E68D7E87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B5D39A9-DABC-4DBB-B922-93420FF4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65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91D8DB-4377-4950-B876-3E3A54CF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06D0890-AF25-4A13-BF39-D8EEEC64E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C1AE182-7091-4DBA-AB79-CBC975922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BCA148D-ED83-4BC6-83D0-64BD340A6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ECF9A8F-FEF3-4CB8-B58D-0918A1B4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13FFA4D-FB64-4E92-8546-FB685DACC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97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DB31F1-228C-40C6-B624-23A343ED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CABE0B7-56FC-48BA-A39C-37B34F97B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EBB1945-AD24-4E84-9DFC-5B8E51279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567EE48-2B60-401E-B494-3A7CABF4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8CBCE7A-E85A-400A-AF65-F54094635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54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6811A02-99BC-4B98-B939-926504C04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CAE9657-1D00-4C11-B9F1-F1CA044FC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795D028-7514-44D2-B893-C66F067C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D452EE-B597-4B8F-9ED0-7A14B57EB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4D2DED1-D988-4FF5-901D-CEA1F83B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68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0B504799-5A5B-4904-96F0-E39EDC02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19263"/>
            <a:ext cx="12192000" cy="513873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6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xmlns="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6000" y="2079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val="53283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FB528B-4022-481C-B4C4-547E2E58A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93A88FE-2B8F-4A7F-8115-58A11752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962E446-084A-4B5F-8B64-A7A28704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FB9AD15-C6D5-4FF2-A8FA-F855066B2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71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1477" y="2276872"/>
            <a:ext cx="9793088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6"/>
          <p:cNvGrpSpPr>
            <a:grpSpLocks/>
          </p:cNvGrpSpPr>
          <p:nvPr userDrawn="1"/>
        </p:nvGrpSpPr>
        <p:grpSpPr bwMode="auto">
          <a:xfrm>
            <a:off x="10963275" y="5678488"/>
            <a:ext cx="1233488" cy="1050925"/>
            <a:chOff x="5626893" y="3026568"/>
            <a:chExt cx="937260" cy="800760"/>
          </a:xfrm>
        </p:grpSpPr>
        <p:sp>
          <p:nvSpPr>
            <p:cNvPr id="6" name="Freeform: Shape 1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: Shape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26893" y="3026568"/>
              <a:ext cx="933641" cy="771729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8" name="Graphic 23">
            <a:extLst>
              <a:ext uri="{FF2B5EF4-FFF2-40B4-BE49-F238E27FC236}"/>
            </a:extLst>
          </p:cNvPr>
          <p:cNvSpPr/>
          <p:nvPr userDrawn="1"/>
        </p:nvSpPr>
        <p:spPr>
          <a:xfrm>
            <a:off x="-23813" y="971550"/>
            <a:ext cx="4592638" cy="123825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Graphic 6">
            <a:extLst>
              <a:ext uri="{FF2B5EF4-FFF2-40B4-BE49-F238E27FC236}"/>
            </a:extLst>
          </p:cNvPr>
          <p:cNvSpPr/>
          <p:nvPr userDrawn="1"/>
        </p:nvSpPr>
        <p:spPr>
          <a:xfrm>
            <a:off x="-25400" y="587375"/>
            <a:ext cx="4884738" cy="1631950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Freeform: Shape 16">
            <a:extLst>
              <a:ext uri="{FF2B5EF4-FFF2-40B4-BE49-F238E27FC236}"/>
            </a:extLst>
          </p:cNvPr>
          <p:cNvSpPr/>
          <p:nvPr/>
        </p:nvSpPr>
        <p:spPr>
          <a:xfrm>
            <a:off x="2641600" y="5659438"/>
            <a:ext cx="1843088" cy="1206500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Freeform: Shape 17">
            <a:extLst>
              <a:ext uri="{FF2B5EF4-FFF2-40B4-BE49-F238E27FC236}"/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 cstate="print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37870" y="842706"/>
            <a:ext cx="3960711" cy="10615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en-US" noProof="0"/>
          </a:p>
        </p:txBody>
      </p:sp>
      <p:sp>
        <p:nvSpPr>
          <p:cNvPr id="10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5" name="Table Placeholder 14">
            <a:extLst>
              <a:ext uri="{FF2B5EF4-FFF2-40B4-BE49-F238E27FC236}"/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159375" y="1347788"/>
            <a:ext cx="6121400" cy="409098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ru-RU" noProof="0" smtClean="0"/>
              <a:t>Вставка таблицы</a:t>
            </a:r>
            <a:endParaRPr lang="en-US" noProof="0" dirty="0"/>
          </a:p>
        </p:txBody>
      </p:sp>
      <p:sp>
        <p:nvSpPr>
          <p:cNvPr id="14" name="Footer Placeholder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6" name="Slide Number Placehold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70498-C592-4710-A21F-7E3CEEDE19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6"/>
          <p:cNvGrpSpPr>
            <a:grpSpLocks/>
          </p:cNvGrpSpPr>
          <p:nvPr userDrawn="1"/>
        </p:nvGrpSpPr>
        <p:grpSpPr bwMode="auto">
          <a:xfrm>
            <a:off x="10963275" y="5678488"/>
            <a:ext cx="1233488" cy="1050925"/>
            <a:chOff x="5626893" y="3026568"/>
            <a:chExt cx="937260" cy="800760"/>
          </a:xfrm>
        </p:grpSpPr>
        <p:sp>
          <p:nvSpPr>
            <p:cNvPr id="5" name="Freeform: Shape 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6" name="Freeform: Shape 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26893" y="3026568"/>
              <a:ext cx="933641" cy="771729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7" name="Freeform: Shape 16">
            <a:extLst>
              <a:ext uri="{FF2B5EF4-FFF2-40B4-BE49-F238E27FC236}"/>
            </a:extLst>
          </p:cNvPr>
          <p:cNvSpPr/>
          <p:nvPr/>
        </p:nvSpPr>
        <p:spPr>
          <a:xfrm>
            <a:off x="-12700" y="3055938"/>
            <a:ext cx="1309688" cy="471487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: Shape 15">
            <a:extLst>
              <a:ext uri="{FF2B5EF4-FFF2-40B4-BE49-F238E27FC236}"/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 cstate="print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</a:t>
            </a:r>
          </a:p>
        </p:txBody>
      </p:sp>
      <p:sp>
        <p:nvSpPr>
          <p:cNvPr id="9" name="Freeform: Shape 18">
            <a:extLst>
              <a:ext uri="{FF2B5EF4-FFF2-40B4-BE49-F238E27FC236}"/>
            </a:extLst>
          </p:cNvPr>
          <p:cNvSpPr/>
          <p:nvPr/>
        </p:nvSpPr>
        <p:spPr>
          <a:xfrm>
            <a:off x="10791825" y="-12700"/>
            <a:ext cx="1398588" cy="1665288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Freeform: Shape 17">
            <a:extLst>
              <a:ext uri="{FF2B5EF4-FFF2-40B4-BE49-F238E27FC236}"/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 cstate="print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en-US" noProof="0"/>
          </a:p>
        </p:txBody>
      </p:sp>
      <p:sp>
        <p:nvSpPr>
          <p:cNvPr id="13" name="Media Placeholder 12">
            <a:extLst>
              <a:ext uri="{FF2B5EF4-FFF2-40B4-BE49-F238E27FC236}"/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743456" y="1113044"/>
            <a:ext cx="8705088" cy="405079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ru-RU" noProof="0" smtClean="0"/>
              <a:t>Вставка клипа мультимедиа</a:t>
            </a:r>
            <a:endParaRPr lang="en-US" noProof="0" dirty="0"/>
          </a:p>
        </p:txBody>
      </p:sp>
      <p:sp>
        <p:nvSpPr>
          <p:cNvPr id="11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2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ACCC-3EBE-4F9F-8DAD-F343B2DE46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6"/>
          <p:cNvGrpSpPr>
            <a:grpSpLocks/>
          </p:cNvGrpSpPr>
          <p:nvPr userDrawn="1"/>
        </p:nvGrpSpPr>
        <p:grpSpPr bwMode="auto">
          <a:xfrm>
            <a:off x="10963275" y="5678488"/>
            <a:ext cx="1233488" cy="1050925"/>
            <a:chOff x="5626893" y="3026568"/>
            <a:chExt cx="937260" cy="800760"/>
          </a:xfrm>
        </p:grpSpPr>
        <p:sp>
          <p:nvSpPr>
            <p:cNvPr id="5" name="Freeform: Shape 3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6" name="Freeform: Shape 3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26893" y="3026568"/>
              <a:ext cx="933641" cy="771729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8" name="Graphic 23">
            <a:extLst>
              <a:ext uri="{FF2B5EF4-FFF2-40B4-BE49-F238E27FC236}"/>
            </a:extLst>
          </p:cNvPr>
          <p:cNvSpPr/>
          <p:nvPr/>
        </p:nvSpPr>
        <p:spPr>
          <a:xfrm>
            <a:off x="-23813" y="519113"/>
            <a:ext cx="4592638" cy="123825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Graphic 6">
            <a:extLst>
              <a:ext uri="{FF2B5EF4-FFF2-40B4-BE49-F238E27FC236}"/>
            </a:extLst>
          </p:cNvPr>
          <p:cNvSpPr/>
          <p:nvPr/>
        </p:nvSpPr>
        <p:spPr>
          <a:xfrm>
            <a:off x="-25400" y="134938"/>
            <a:ext cx="4884738" cy="1633537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grpSp>
        <p:nvGrpSpPr>
          <p:cNvPr id="4" name="Graphic 17"/>
          <p:cNvGrpSpPr>
            <a:grpSpLocks/>
          </p:cNvGrpSpPr>
          <p:nvPr userDrawn="1"/>
        </p:nvGrpSpPr>
        <p:grpSpPr bwMode="auto">
          <a:xfrm>
            <a:off x="-12700" y="-12700"/>
            <a:ext cx="7434263" cy="5461000"/>
            <a:chOff x="-12715" y="-12715"/>
            <a:chExt cx="7434968" cy="5461207"/>
          </a:xfrm>
        </p:grpSpPr>
        <p:sp>
          <p:nvSpPr>
            <p:cNvPr id="11" name="Freeform: Shape 2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31449" y="-12715"/>
              <a:ext cx="1206614" cy="114463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2" name="Freeform: Shape 2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2715" y="4607085"/>
              <a:ext cx="2071884" cy="635024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: Shape 2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print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4" name="Freeform: Shape 2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print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7" name="Title 6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rtlCol="0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44441" y="2373246"/>
            <a:ext cx="9303119" cy="21115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MM.DD.20XX</a:t>
            </a:r>
          </a:p>
        </p:txBody>
      </p:sp>
      <p:sp>
        <p:nvSpPr>
          <p:cNvPr id="1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54576-080C-444D-9CF3-BA0C2432B0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9"/>
          <p:cNvGrpSpPr>
            <a:grpSpLocks/>
          </p:cNvGrpSpPr>
          <p:nvPr/>
        </p:nvGrpSpPr>
        <p:grpSpPr bwMode="auto">
          <a:xfrm>
            <a:off x="1979613" y="520700"/>
            <a:ext cx="10220325" cy="6350000"/>
            <a:chOff x="1980240" y="520107"/>
            <a:chExt cx="10219389" cy="6350602"/>
          </a:xfrm>
        </p:grpSpPr>
        <p:sp>
          <p:nvSpPr>
            <p:cNvPr id="5" name="Freeform: Shape 1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6" name="Freeform: Shape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962812" y="520107"/>
              <a:ext cx="9233642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: Shape 1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270759" y="751904"/>
              <a:ext cx="8928870" cy="6109279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grpSp>
        <p:nvGrpSpPr>
          <p:cNvPr id="4" name="Graphic 16"/>
          <p:cNvGrpSpPr>
            <a:grpSpLocks/>
          </p:cNvGrpSpPr>
          <p:nvPr userDrawn="1"/>
        </p:nvGrpSpPr>
        <p:grpSpPr bwMode="auto">
          <a:xfrm>
            <a:off x="10963275" y="5678488"/>
            <a:ext cx="1233488" cy="1050925"/>
            <a:chOff x="5626893" y="3026568"/>
            <a:chExt cx="937260" cy="800760"/>
          </a:xfrm>
        </p:grpSpPr>
        <p:sp>
          <p:nvSpPr>
            <p:cNvPr id="9" name="Freeform: Shape 3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0" name="Freeform: Shape 3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26893" y="3026568"/>
              <a:ext cx="933641" cy="771729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11" name="Graphic 23">
            <a:extLst>
              <a:ext uri="{FF2B5EF4-FFF2-40B4-BE49-F238E27FC236}"/>
            </a:extLst>
          </p:cNvPr>
          <p:cNvSpPr/>
          <p:nvPr/>
        </p:nvSpPr>
        <p:spPr>
          <a:xfrm>
            <a:off x="-23813" y="971550"/>
            <a:ext cx="4592638" cy="123825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Graphic 6">
            <a:extLst>
              <a:ext uri="{FF2B5EF4-FFF2-40B4-BE49-F238E27FC236}"/>
            </a:extLst>
          </p:cNvPr>
          <p:cNvSpPr/>
          <p:nvPr/>
        </p:nvSpPr>
        <p:spPr>
          <a:xfrm>
            <a:off x="-25400" y="587375"/>
            <a:ext cx="4884738" cy="1631950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grpSp>
        <p:nvGrpSpPr>
          <p:cNvPr id="8" name="Graphic 17"/>
          <p:cNvGrpSpPr>
            <a:grpSpLocks/>
          </p:cNvGrpSpPr>
          <p:nvPr userDrawn="1"/>
        </p:nvGrpSpPr>
        <p:grpSpPr bwMode="auto">
          <a:xfrm>
            <a:off x="-12700" y="-12700"/>
            <a:ext cx="7434263" cy="5461000"/>
            <a:chOff x="-12715" y="-12715"/>
            <a:chExt cx="7434968" cy="5461207"/>
          </a:xfrm>
        </p:grpSpPr>
        <p:sp>
          <p:nvSpPr>
            <p:cNvPr id="14" name="Freeform: Shape 2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31449" y="-12715"/>
              <a:ext cx="1206614" cy="114463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5" name="Freeform: Shape 2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2715" y="4607085"/>
              <a:ext cx="2071884" cy="635024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7" name="Freeform: Shape 2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print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8" name="Freeform: Shape 2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print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16" name="Picture Placeholder 15">
            <a:extLst>
              <a:ext uri="{FF2B5EF4-FFF2-40B4-BE49-F238E27FC236}"/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03491" y="1001491"/>
            <a:ext cx="4065084" cy="70084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en-US" noProof="0"/>
          </a:p>
        </p:txBody>
      </p:sp>
      <p:sp>
        <p:nvSpPr>
          <p:cNvPr id="19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MM.DD.20XX</a:t>
            </a:r>
          </a:p>
        </p:txBody>
      </p:sp>
      <p:sp>
        <p:nvSpPr>
          <p:cNvPr id="20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21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793C5-8A01-44DA-8C7B-D0ED9FD14B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95E33173-FD76-4096-9269-4DAF27939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288" y="2304000"/>
            <a:ext cx="5960712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47BCC956-CB20-44D2-9E97-FD4B3765EE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0688" y="0"/>
            <a:ext cx="5421312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ED4F1DA6-0E09-4DDD-91BB-50C934A988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6063" y="3968750"/>
            <a:ext cx="6029325" cy="1979613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6646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414338"/>
            <a:ext cx="5489575" cy="283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88F824-2714-40D3-B7D1-032D9A70C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3" y="430470"/>
            <a:ext cx="5084575" cy="1173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2C7CB63-4F12-4BAC-9F52-10E4ABCEE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6425" y="1944688"/>
            <a:ext cx="5040313" cy="46799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8C099E3E-6BA6-42CC-BA32-79F47F91AB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3608388"/>
            <a:ext cx="5489575" cy="30162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8070353-59AD-4E85-AD00-AD390EB609E5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97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EE3F739-19A4-4190-A1FA-67EFCD502D1C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4051" y="593725"/>
            <a:ext cx="5489575" cy="28573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43751F-5479-412E-84EF-955FC9844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6000" y="593725"/>
            <a:ext cx="5151949" cy="103887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9A74BD7-8B5C-49BC-B03B-A549B6105B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6363" y="1944688"/>
            <a:ext cx="5151437" cy="481488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E2C0238A-CE92-48A9-B41C-AC423CC575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833813"/>
            <a:ext cx="5489575" cy="2925762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D3B8627-E627-4634-B66D-3D27D79305E7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19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22" y="548862"/>
            <a:ext cx="5489575" cy="5760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944688-CD4C-42A4-912B-9CC26638C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000" y="548862"/>
            <a:ext cx="5188878" cy="1038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013647-54DF-4DD1-9AF0-D3F96F8264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0325" y="1898650"/>
            <a:ext cx="5189538" cy="44100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8B21DE2-9ECB-4665-9E2C-CBAAA3FFEAB7}"/>
              </a:ext>
            </a:extLst>
          </p:cNvPr>
          <p:cNvSpPr/>
          <p:nvPr userDrawn="1"/>
        </p:nvSpPr>
        <p:spPr>
          <a:xfrm>
            <a:off x="0" y="6399000"/>
            <a:ext cx="12192000" cy="45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11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33E598D-FE35-4AD2-85C8-760070BD09E5}"/>
              </a:ext>
            </a:extLst>
          </p:cNvPr>
          <p:cNvSpPr/>
          <p:nvPr userDrawn="1"/>
        </p:nvSpPr>
        <p:spPr>
          <a:xfrm>
            <a:off x="6110304" y="0"/>
            <a:ext cx="6081695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6409E55-BC35-47A1-8E1D-C84F1F883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5999" y="548863"/>
            <a:ext cx="4552169" cy="28801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F013647-54DF-4DD1-9AF0-D3F96F8264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0325" y="1898650"/>
            <a:ext cx="5189538" cy="441007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E5354C2-B4DE-450B-8855-78EE895CF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122" y="3699001"/>
            <a:ext cx="5226067" cy="765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FB99D29D-3056-4958-A0C3-FB6C590DB2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38" y="4733925"/>
            <a:ext cx="5226050" cy="18446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7656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4459DED-C11A-4511-A847-493005395558}"/>
              </a:ext>
            </a:extLst>
          </p:cNvPr>
          <p:cNvSpPr/>
          <p:nvPr userDrawn="1"/>
        </p:nvSpPr>
        <p:spPr>
          <a:xfrm>
            <a:off x="0" y="0"/>
            <a:ext cx="12192000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B541E7-5B4D-43E5-8F59-EBDE70BC7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2081C85-17C3-4494-ADC5-41279F506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FDFDBC3-9040-454D-921A-8EFEBEB7EFAE}"/>
              </a:ext>
            </a:extLst>
          </p:cNvPr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noFill/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D23225-A6EB-4C9E-BE2E-B9D55EC99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9B195F4-6F69-45A4-A776-426F59E3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DD8BE2-7D6B-4A75-8335-D690B278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8112EC0-B9D9-4A20-8B06-52909BCCC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4B120D-5D0E-4B47-AF11-603E420E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B614CC-0DBF-4422-9735-A1F761FA8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3F02BD0-B6F7-4FC4-BE38-C3F830845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67E77E-7D10-4DF2-B1C4-409B432947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84120-DDB0-4CD8-A5A7-9CEC2FF4DA8A}" type="datetimeFigureOut">
              <a:rPr lang="ru-RU" smtClean="0"/>
              <a:pPr/>
              <a:t>01.07.2021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9B76696-11F7-4C3D-B4AD-F6CDDE256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D6E1899-C8AF-4B4F-84CC-61C783520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70D3B-ABAB-4F8D-9335-B3598A2CBF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hlinkClick r:id="rId26"/>
            <a:extLst>
              <a:ext uri="{FF2B5EF4-FFF2-40B4-BE49-F238E27FC236}">
                <a16:creationId xmlns:a16="http://schemas.microsoft.com/office/drawing/2014/main" xmlns="" id="{C1F857D3-07AD-4545-9B12-410A92E911DF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2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0" r:id="rId3"/>
    <p:sldLayoutId id="2147483661" r:id="rId4"/>
    <p:sldLayoutId id="2147483662" r:id="rId5"/>
    <p:sldLayoutId id="2147483664" r:id="rId6"/>
    <p:sldLayoutId id="2147483667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5" r:id="rId18"/>
    <p:sldLayoutId id="2147483666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1477" y="2276872"/>
            <a:ext cx="7584523" cy="144016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endParaRPr lang="ru-RU" b="1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D3FBA7F-EBC3-4FC4-AA25-E00F690EAC3C}"/>
              </a:ext>
            </a:extLst>
          </p:cNvPr>
          <p:cNvSpPr/>
          <p:nvPr/>
        </p:nvSpPr>
        <p:spPr>
          <a:xfrm>
            <a:off x="336000" y="2484000"/>
            <a:ext cx="9000000" cy="2979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3366"/>
                </a:solidFill>
              </a:rPr>
              <a:t>про діяльність директора</a:t>
            </a:r>
            <a:br>
              <a:rPr lang="uk-UA" sz="3600" b="1" dirty="0" smtClean="0">
                <a:solidFill>
                  <a:srgbClr val="003366"/>
                </a:solidFill>
              </a:rPr>
            </a:br>
            <a:r>
              <a:rPr lang="uk-UA" sz="3600" b="1" dirty="0" smtClean="0">
                <a:solidFill>
                  <a:srgbClr val="003366"/>
                </a:solidFill>
              </a:rPr>
              <a:t>Хмельницької спеціалізованої </a:t>
            </a:r>
          </a:p>
          <a:p>
            <a:pPr algn="ctr"/>
            <a:r>
              <a:rPr lang="uk-UA" sz="3600" b="1" dirty="0" smtClean="0">
                <a:solidFill>
                  <a:srgbClr val="003366"/>
                </a:solidFill>
              </a:rPr>
              <a:t>школи І ступеня №30  </a:t>
            </a:r>
            <a:br>
              <a:rPr lang="uk-UA" sz="3600" b="1" dirty="0" smtClean="0">
                <a:solidFill>
                  <a:srgbClr val="003366"/>
                </a:solidFill>
              </a:rPr>
            </a:br>
            <a:r>
              <a:rPr lang="uk-UA" sz="3600" b="1" dirty="0" smtClean="0">
                <a:solidFill>
                  <a:srgbClr val="003366"/>
                </a:solidFill>
              </a:rPr>
              <a:t>за період </a:t>
            </a:r>
          </a:p>
          <a:p>
            <a:pPr algn="ctr"/>
            <a:r>
              <a:rPr lang="uk-UA" sz="3600" b="1" dirty="0" smtClean="0">
                <a:solidFill>
                  <a:srgbClr val="003366"/>
                </a:solidFill>
              </a:rPr>
              <a:t>з 01.09. 2020року по 16.06. 2021 року</a:t>
            </a:r>
            <a:endParaRPr lang="ru-RU" sz="3600" b="1" dirty="0">
              <a:solidFill>
                <a:srgbClr val="003366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D3FBA7F-EBC3-4FC4-AA25-E00F690EAC3C}"/>
              </a:ext>
            </a:extLst>
          </p:cNvPr>
          <p:cNvSpPr/>
          <p:nvPr/>
        </p:nvSpPr>
        <p:spPr>
          <a:xfrm>
            <a:off x="3216000" y="1224000"/>
            <a:ext cx="6120000" cy="1269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3366"/>
                </a:solidFill>
              </a:rPr>
              <a:t>Звіт директора</a:t>
            </a:r>
            <a:endParaRPr lang="ru-RU" sz="3600" b="1" dirty="0">
              <a:solidFill>
                <a:srgbClr val="003366"/>
              </a:solidFill>
            </a:endParaRPr>
          </a:p>
        </p:txBody>
      </p:sp>
      <p:pic>
        <p:nvPicPr>
          <p:cNvPr id="6" name="Рисунок 6" descr="C:\Users\Inna\Desktop\001 (1).jpg"/>
          <p:cNvPicPr>
            <a:picLocks noChangeAspect="1" noChangeArrowheads="1"/>
          </p:cNvPicPr>
          <p:nvPr/>
        </p:nvPicPr>
        <p:blipFill>
          <a:blip r:embed="rId3" cstate="print"/>
          <a:srcRect t="5354" r="6447" b="9930"/>
          <a:stretch>
            <a:fillRect/>
          </a:stretch>
        </p:blipFill>
        <p:spPr bwMode="auto">
          <a:xfrm>
            <a:off x="8976000" y="1224000"/>
            <a:ext cx="3216000" cy="425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uk-UA" b="1" dirty="0" smtClean="0">
                <a:solidFill>
                  <a:srgbClr val="FFC000"/>
                </a:solidFill>
              </a:rPr>
              <a:t>Освітній процес з використанням </a:t>
            </a:r>
            <a:br>
              <a:rPr lang="uk-UA" b="1" dirty="0" smtClean="0">
                <a:solidFill>
                  <a:srgbClr val="FFC000"/>
                </a:solidFill>
              </a:rPr>
            </a:br>
            <a:r>
              <a:rPr lang="uk-UA" b="1" dirty="0" smtClean="0">
                <a:solidFill>
                  <a:srgbClr val="FFC000"/>
                </a:solidFill>
              </a:rPr>
              <a:t>технологій дистанційного навчання 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1069" y="2079000"/>
            <a:ext cx="5221429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None/>
              <a:defRPr/>
            </a:pPr>
            <a:r>
              <a:rPr lang="uk-UA" sz="4400" b="1" dirty="0">
                <a:solidFill>
                  <a:schemeClr val="accent2">
                    <a:lumMod val="50000"/>
                  </a:schemeClr>
                </a:solidFill>
              </a:rPr>
              <a:t>Робота у </a:t>
            </a:r>
            <a:r>
              <a:rPr lang="en-US" sz="4400" b="1" dirty="0" err="1">
                <a:solidFill>
                  <a:schemeClr val="accent2">
                    <a:lumMod val="50000"/>
                  </a:schemeClr>
                </a:solidFill>
              </a:rPr>
              <a:t>Cllassroom</a:t>
            </a: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61000" y="3834000"/>
            <a:ext cx="40514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Робота у </a:t>
            </a:r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ZOOM </a:t>
            </a:r>
            <a:endParaRPr lang="uk-UA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8" descr="C:\Users\ndk7\Desktop\стратегія картинки\CRM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6000" y="2799000"/>
            <a:ext cx="2911714" cy="152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ndk7\Desktop\стратегія картинки\manage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1000" y="2124000"/>
            <a:ext cx="331787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26000" y="4419000"/>
            <a:ext cx="945515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200" b="1" dirty="0" err="1">
                <a:solidFill>
                  <a:schemeClr val="accent3">
                    <a:lumMod val="75000"/>
                  </a:schemeClr>
                </a:solidFill>
              </a:rPr>
              <a:t>Відеоуроки</a:t>
            </a: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 для платформи дистанційного навчання  учнів початкової школи </a:t>
            </a:r>
          </a:p>
          <a:p>
            <a:pPr algn="ctr">
              <a:defRPr/>
            </a:pP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м. Хмельницького 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b="1" dirty="0" smtClean="0">
                <a:solidFill>
                  <a:srgbClr val="FFC000"/>
                </a:solidFill>
              </a:rPr>
              <a:t>Наші досягнення 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4"/>
            <a:ext cx="11152800" cy="4843376"/>
          </a:xfrm>
          <a:noFill/>
        </p:spPr>
        <p:txBody>
          <a:bodyPr>
            <a:normAutofit fontScale="77500" lnSpcReduction="20000"/>
          </a:bodyPr>
          <a:lstStyle/>
          <a:p>
            <a:pPr algn="ctr">
              <a:defRPr/>
            </a:pPr>
            <a:endParaRPr lang="uk-UA" sz="3300" b="1" dirty="0" smtClean="0">
              <a:ln w="127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uk-UA" sz="37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Участь у всеукраїнській українознавчій грі </a:t>
            </a:r>
            <a:r>
              <a:rPr lang="uk-UA" sz="3700" b="1" cap="all" dirty="0" err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“Соняшник”</a:t>
            </a:r>
            <a:endParaRPr lang="uk-UA" sz="3700" b="1" cap="all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  <a:defRPr/>
            </a:pPr>
            <a:r>
              <a:rPr lang="uk-UA" sz="29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(керівник: </a:t>
            </a:r>
            <a:r>
              <a:rPr lang="uk-UA" sz="2900" b="1" cap="all" dirty="0" err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Карнасевич</a:t>
            </a:r>
            <a:r>
              <a:rPr lang="uk-UA" sz="29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Т. Р. )</a:t>
            </a:r>
          </a:p>
          <a:p>
            <a:pPr algn="ctr">
              <a:defRPr/>
            </a:pPr>
            <a:endParaRPr lang="uk-UA" sz="3300" b="1" cap="all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Участь у Міжнародному природничому </a:t>
            </a:r>
            <a:r>
              <a:rPr lang="uk-UA" sz="3300" b="1" cap="all" dirty="0" err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конкурсі“Колосок”</a:t>
            </a:r>
            <a:endParaRPr lang="uk-UA" sz="3300" b="1" cap="all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buNone/>
              <a:defRPr/>
            </a:pP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(керівник: Чурбанова О. А.)</a:t>
            </a:r>
          </a:p>
          <a:p>
            <a:pPr algn="ctr">
              <a:defRPr/>
            </a:pPr>
            <a:endParaRPr lang="uk-UA" sz="3300" b="1" cap="all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Участь у Міжнародному конкурсі з математики </a:t>
            </a:r>
          </a:p>
          <a:p>
            <a:pPr algn="ctr">
              <a:buNone/>
              <a:defRPr/>
            </a:pPr>
            <a:r>
              <a:rPr lang="uk-UA" sz="3300" b="1" cap="all" dirty="0" err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“Кенгуру”</a:t>
            </a: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(керівник: Єршова О. М.)</a:t>
            </a:r>
          </a:p>
          <a:p>
            <a:pPr algn="ctr">
              <a:defRPr/>
            </a:pPr>
            <a:endParaRPr lang="uk-UA" sz="3300" b="1" cap="all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Участь у Міжнародному конкурсі з англійської мови</a:t>
            </a:r>
          </a:p>
          <a:p>
            <a:pPr algn="ctr">
              <a:buNone/>
              <a:defRPr/>
            </a:pPr>
            <a:r>
              <a:rPr lang="uk-UA" sz="3300" b="1" cap="all" dirty="0" err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“Грінвіч”</a:t>
            </a:r>
            <a:r>
              <a:rPr lang="uk-UA" sz="3300" b="1" cap="all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(керівник: Редько І. П.)</a:t>
            </a:r>
            <a:endParaRPr lang="uk-UA" sz="3300" b="1" dirty="0" smtClean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>
          <a:xfrm rot="21240000">
            <a:off x="838200" y="842963"/>
            <a:ext cx="3960813" cy="10620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dirty="0" smtClean="0">
                <a:solidFill>
                  <a:srgbClr val="FFC000"/>
                </a:solidFill>
              </a:rPr>
              <a:t>Учні пільгових категорій</a:t>
            </a:r>
            <a:endParaRPr lang="en-US" dirty="0" smtClean="0">
              <a:solidFill>
                <a:srgbClr val="FFC000"/>
              </a:solidFill>
            </a:endParaRPr>
          </a:p>
        </p:txBody>
      </p:sp>
      <p:graphicFrame>
        <p:nvGraphicFramePr>
          <p:cNvPr id="7" name="Table Placeholder 6" descr="table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type="tbl" sz="quarter" idx="13"/>
          </p:nvPr>
        </p:nvGraphicFramePr>
        <p:xfrm>
          <a:off x="5103813" y="560388"/>
          <a:ext cx="6180881" cy="211125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5359">
                  <a:extLst>
                    <a:ext uri="{9D8B030D-6E8A-4147-A177-3AD203B41FA5}"/>
                  </a:extLst>
                </a:gridCol>
                <a:gridCol w="2525522">
                  <a:extLst>
                    <a:ext uri="{9D8B030D-6E8A-4147-A177-3AD203B41FA5}"/>
                  </a:extLst>
                </a:gridCol>
              </a:tblGrid>
              <a:tr h="52781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Категорія 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marL="92013" marR="920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err="1" smtClean="0"/>
                        <a:t>К-ть</a:t>
                      </a:r>
                      <a:r>
                        <a:rPr lang="uk-UA" sz="1600" baseline="0" dirty="0" smtClean="0"/>
                        <a:t> </a:t>
                      </a:r>
                      <a:endParaRPr lang="ru-RU" sz="1600" b="1" dirty="0">
                        <a:solidFill>
                          <a:schemeClr val="accent4"/>
                        </a:solidFill>
                        <a:latin typeface="+mj-lt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Діти-інваліди 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60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 з малозабезпечених сімей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60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</a:t>
                      </a:r>
                      <a:r>
                        <a:rPr lang="uk-UA" sz="1600" kern="1200" baseline="0" dirty="0" smtClean="0"/>
                        <a:t>-напівсироти 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60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3519501D-9D5A-46E4-9E23-8AD3D1DC1E2B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9" name="Table Placeholder 6" descr="table">
            <a:extLst>
              <a:ext uri="{FF2B5EF4-FFF2-40B4-BE49-F238E27FC236}"/>
            </a:extLst>
          </p:cNvPr>
          <p:cNvGraphicFramePr>
            <a:graphicFrameLocks/>
          </p:cNvGraphicFramePr>
          <p:nvPr/>
        </p:nvGraphicFramePr>
        <p:xfrm>
          <a:off x="1808163" y="2760663"/>
          <a:ext cx="6180881" cy="221386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5359">
                  <a:extLst>
                    <a:ext uri="{9D8B030D-6E8A-4147-A177-3AD203B41FA5}"/>
                  </a:extLst>
                </a:gridCol>
                <a:gridCol w="2525522">
                  <a:extLst>
                    <a:ext uri="{9D8B030D-6E8A-4147-A177-3AD203B41FA5}"/>
                  </a:extLst>
                </a:gridCol>
              </a:tblGrid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tx1"/>
                          </a:solidFill>
                        </a:rPr>
                        <a:t>Діти</a:t>
                      </a:r>
                      <a:r>
                        <a:rPr lang="uk-UA" sz="1600" kern="1200" baseline="0" dirty="0" smtClean="0">
                          <a:solidFill>
                            <a:schemeClr val="tx1"/>
                          </a:solidFill>
                        </a:rPr>
                        <a:t> з багатодітних сімей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kern="1200" dirty="0" smtClean="0">
                          <a:solidFill>
                            <a:schemeClr val="tx1"/>
                          </a:solidFill>
                        </a:rPr>
                        <a:t>62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/>
                        <a:t>Діти</a:t>
                      </a:r>
                      <a:r>
                        <a:rPr lang="uk-UA" sz="1600" kern="1200" baseline="0" dirty="0" smtClean="0"/>
                        <a:t> з неповних сімей </a:t>
                      </a:r>
                      <a:endParaRPr lang="ru-RU" sz="1600" kern="1200" dirty="0" smtClean="0"/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ru-RU" sz="160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</a:t>
                      </a:r>
                      <a:r>
                        <a:rPr lang="uk-UA" sz="1600" kern="1200" baseline="0" dirty="0" smtClean="0"/>
                        <a:t> учасників бойових дій 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kern="1200" dirty="0" smtClean="0"/>
                        <a:t>45</a:t>
                      </a:r>
                      <a:endParaRPr lang="ru-RU" sz="160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2400" kern="1200" dirty="0" smtClean="0"/>
                        <a:t>Разом</a:t>
                      </a:r>
                      <a:r>
                        <a:rPr lang="uk-UA" sz="2400" kern="1200" baseline="0" dirty="0" smtClean="0"/>
                        <a:t>:</a:t>
                      </a:r>
                      <a:endParaRPr lang="ru-RU" sz="24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5123" name="Picture 3" descr="C:\Users\ndk7\Desktop\Виступ директор\нові\imag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1000" y="3249000"/>
            <a:ext cx="1828800" cy="25050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326000" y="5454000"/>
            <a:ext cx="585000" cy="405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FFC000"/>
                </a:solidFill>
              </a:rPr>
              <a:t>Організація харчування 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Users\ndk7\Desktop\unnamed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000" y="4014000"/>
            <a:ext cx="4680000" cy="2431405"/>
          </a:xfrm>
          <a:prstGeom prst="rect">
            <a:avLst/>
          </a:prstGeom>
          <a:noFill/>
        </p:spPr>
      </p:pic>
      <p:graphicFrame>
        <p:nvGraphicFramePr>
          <p:cNvPr id="6" name="Table Placeholder 6" descr="table">
            <a:extLst>
              <a:ext uri="{FF2B5EF4-FFF2-40B4-BE49-F238E27FC236}"/>
            </a:extLst>
          </p:cNvPr>
          <p:cNvGraphicFramePr>
            <a:graphicFrameLocks/>
          </p:cNvGraphicFramePr>
          <p:nvPr/>
        </p:nvGraphicFramePr>
        <p:xfrm>
          <a:off x="3306000" y="1854000"/>
          <a:ext cx="6180881" cy="216256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55359">
                  <a:extLst>
                    <a:ext uri="{9D8B030D-6E8A-4147-A177-3AD203B41FA5}"/>
                  </a:extLst>
                </a:gridCol>
                <a:gridCol w="2525522">
                  <a:extLst>
                    <a:ext uri="{9D8B030D-6E8A-4147-A177-3AD203B41FA5}"/>
                  </a:extLst>
                </a:gridCol>
              </a:tblGrid>
              <a:tr h="52781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</a:t>
                      </a:r>
                      <a:r>
                        <a:rPr lang="uk-UA" sz="16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АРТІСТЬ</a:t>
                      </a:r>
                      <a:r>
                        <a:rPr lang="uk-UA" sz="16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ХАРЧУВАННЯ </a:t>
                      </a:r>
                      <a:endParaRPr lang="ru-RU" sz="160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2013" marR="92013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0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СНІДАНОК </a:t>
                      </a:r>
                      <a:endParaRPr lang="ru-RU" sz="1600" b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15/16</a:t>
                      </a:r>
                      <a:r>
                        <a:rPr lang="uk-UA" sz="1600" b="1" i="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ГРН</a:t>
                      </a:r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ОБІД</a:t>
                      </a:r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14/16</a:t>
                      </a:r>
                      <a:r>
                        <a:rPr lang="uk-UA" sz="1600" b="1" i="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ГРН</a:t>
                      </a:r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b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ОБІД ДЛЯ ПІЛЬГОВИХ КАТЕГОРІЙ </a:t>
                      </a:r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15/16</a:t>
                      </a:r>
                      <a:r>
                        <a:rPr lang="uk-UA" sz="1600" b="1" i="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ГРН</a:t>
                      </a:r>
                      <a:endParaRPr lang="ru-RU" sz="1600" b="1" i="0" kern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6146" name="Picture 2" descr="C:\Users\ndk7\Desktop\Виступ директор\нові\krasiviekartinkizhivotnixdlyadeteynariso-3be14f4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000" y="2799000"/>
            <a:ext cx="2880000" cy="31980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3"/>
          <p:cNvSpPr>
            <a:spLocks noGrp="1"/>
          </p:cNvSpPr>
          <p:nvPr>
            <p:ph type="title"/>
          </p:nvPr>
        </p:nvSpPr>
        <p:spPr>
          <a:xfrm rot="21240000">
            <a:off x="838200" y="842963"/>
            <a:ext cx="3960813" cy="10620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Організація харчування</a:t>
            </a:r>
            <a:endParaRPr lang="en-US" dirty="0" smtClean="0">
              <a:solidFill>
                <a:srgbClr val="FFC000"/>
              </a:solidFill>
            </a:endParaRPr>
          </a:p>
        </p:txBody>
      </p:sp>
      <p:graphicFrame>
        <p:nvGraphicFramePr>
          <p:cNvPr id="7" name="Table Placeholder 6" descr="table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type="tbl" sz="quarter" idx="13"/>
          </p:nvPr>
        </p:nvGraphicFramePr>
        <p:xfrm>
          <a:off x="2638425" y="1995488"/>
          <a:ext cx="8680390" cy="398170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133563">
                  <a:extLst>
                    <a:ext uri="{9D8B030D-6E8A-4147-A177-3AD203B41FA5}"/>
                  </a:extLst>
                </a:gridCol>
                <a:gridCol w="3546827">
                  <a:extLst>
                    <a:ext uri="{9D8B030D-6E8A-4147-A177-3AD203B41FA5}"/>
                  </a:extLst>
                </a:gridCol>
              </a:tblGrid>
              <a:tr h="52781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Пільгові</a:t>
                      </a:r>
                      <a:r>
                        <a:rPr lang="uk-UA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категорії, для яких організоване безкоштовне харчування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marL="92013" marR="920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Кількість</a:t>
                      </a:r>
                      <a:r>
                        <a:rPr lang="uk-UA" sz="16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Діти-інваліди 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600" b="1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uk-UA" sz="1600" kern="1200" dirty="0" smtClean="0"/>
                        <a:t>Діти з малозабезпечених сімей</a:t>
                      </a:r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kern="1200" dirty="0" smtClean="0"/>
                        <a:t>3</a:t>
                      </a:r>
                      <a:endParaRPr lang="ru-RU" sz="1600" b="1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/>
                        <a:t>Діти</a:t>
                      </a:r>
                      <a:r>
                        <a:rPr lang="uk-UA" sz="1600" kern="1200" baseline="0" dirty="0" smtClean="0"/>
                        <a:t> з багатодітних сімей</a:t>
                      </a:r>
                      <a:endParaRPr lang="ru-RU" sz="1600" kern="1200" dirty="0" smtClean="0"/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/>
                        <a:t>2</a:t>
                      </a:r>
                      <a:endParaRPr lang="ru-RU" sz="1600" kern="1200" dirty="0" smtClean="0"/>
                    </a:p>
                    <a:p>
                      <a:pPr marL="0" algn="ctr" defTabSz="914400" rtl="0" eaLnBrk="1" latinLnBrk="0" hangingPunct="1"/>
                      <a:endParaRPr lang="ru-RU" sz="1600" b="1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</a:tr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/>
                        <a:t>Діти</a:t>
                      </a:r>
                      <a:r>
                        <a:rPr lang="uk-UA" sz="1600" kern="1200" baseline="0" dirty="0" smtClean="0"/>
                        <a:t>, учасників АТО, ООС</a:t>
                      </a:r>
                      <a:endParaRPr lang="ru-RU" sz="1600" kern="1200" dirty="0" smtClean="0"/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endParaRPr lang="ru-RU" sz="1600" b="1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extLst>
                  <a:ext uri="{0D108BD9-81ED-4DB2-BD59-A6C34878D82A}"/>
                </a:extLst>
              </a:tr>
              <a:tr h="5278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/>
                        <a:t>Всього</a:t>
                      </a:r>
                      <a:r>
                        <a:rPr lang="uk-UA" sz="1600" kern="1200" baseline="0" dirty="0" smtClean="0"/>
                        <a:t>:</a:t>
                      </a:r>
                      <a:endParaRPr lang="ru-RU" sz="1600" kern="1200" dirty="0" smtClean="0"/>
                    </a:p>
                    <a:p>
                      <a:pPr marL="0" algn="l" defTabSz="914400" rtl="0" eaLnBrk="1" latinLnBrk="0" hangingPunct="1"/>
                      <a:endParaRPr lang="ru-RU" sz="1600" b="1" i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endParaRPr lang="ru-RU" sz="1600" b="1" i="0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2013" marR="92013" anchor="ctr"/>
                </a:tc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A70359F-95FB-4B89-85CE-F00A996B521E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171" name="Picture 3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000" y="2979000"/>
            <a:ext cx="2298781" cy="35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>
          <a:xfrm rot="21240000">
            <a:off x="838200" y="842963"/>
            <a:ext cx="3960813" cy="10620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Організація харчування</a:t>
            </a:r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F1F859A-3552-45CE-A9BD-9FA150AA9A31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4036" name="Таблица 4"/>
          <p:cNvSpPr>
            <a:spLocks noGrp="1" noTextEdit="1"/>
          </p:cNvSpPr>
          <p:nvPr>
            <p:ph type="tbl" sz="quarter" idx="13"/>
          </p:nvPr>
        </p:nvSpPr>
        <p:spPr/>
      </p:sp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1793875" y="2049463"/>
            <a:ext cx="99202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uk-UA" sz="2400" b="1" dirty="0" err="1">
                <a:solidFill>
                  <a:srgbClr val="B88C00"/>
                </a:solidFill>
              </a:rPr>
              <a:t>ПрАТ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  <a:r>
              <a:rPr lang="uk-UA" sz="2400" b="1" dirty="0" err="1">
                <a:solidFill>
                  <a:srgbClr val="B88C00"/>
                </a:solidFill>
              </a:rPr>
              <a:t>“Деражнянський</a:t>
            </a:r>
            <a:r>
              <a:rPr lang="uk-UA" sz="2400" b="1" dirty="0">
                <a:solidFill>
                  <a:srgbClr val="B88C00"/>
                </a:solidFill>
              </a:rPr>
              <a:t> молочний </a:t>
            </a:r>
            <a:r>
              <a:rPr lang="uk-UA" sz="2400" b="1" dirty="0" err="1" smtClean="0">
                <a:solidFill>
                  <a:srgbClr val="B88C00"/>
                </a:solidFill>
              </a:rPr>
              <a:t>завод”</a:t>
            </a:r>
            <a:endParaRPr lang="uk-UA" sz="2400" b="1" dirty="0" smtClean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 smtClean="0">
                <a:solidFill>
                  <a:srgbClr val="B88C00"/>
                </a:solidFill>
              </a:rPr>
              <a:t>ПП </a:t>
            </a:r>
            <a:r>
              <a:rPr lang="uk-UA" sz="2400" b="1" dirty="0" err="1" smtClean="0">
                <a:solidFill>
                  <a:srgbClr val="B88C00"/>
                </a:solidFill>
              </a:rPr>
              <a:t>“Агропродукт”</a:t>
            </a:r>
            <a:r>
              <a:rPr lang="uk-UA" sz="2400" b="1" dirty="0" smtClean="0">
                <a:solidFill>
                  <a:srgbClr val="B88C00"/>
                </a:solidFill>
              </a:rPr>
              <a:t>                                             </a:t>
            </a:r>
            <a:r>
              <a:rPr lang="uk-UA" sz="2400" b="1" dirty="0">
                <a:solidFill>
                  <a:srgbClr val="B88C00"/>
                </a:solidFill>
              </a:rPr>
              <a:t>* ТОВ </a:t>
            </a:r>
            <a:r>
              <a:rPr lang="uk-UA" sz="2400" b="1" dirty="0" err="1">
                <a:solidFill>
                  <a:srgbClr val="B88C00"/>
                </a:solidFill>
              </a:rPr>
              <a:t>“Агробізнес”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uk-UA" sz="2400" b="1" dirty="0" smtClean="0">
                <a:solidFill>
                  <a:srgbClr val="B88C00"/>
                </a:solidFill>
              </a:rPr>
              <a:t>ПП </a:t>
            </a:r>
            <a:r>
              <a:rPr lang="uk-UA" sz="2400" b="1" dirty="0" err="1">
                <a:solidFill>
                  <a:srgbClr val="B88C00"/>
                </a:solidFill>
              </a:rPr>
              <a:t>“Славутич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  <a:r>
              <a:rPr lang="uk-UA" sz="2400" b="1" dirty="0" err="1">
                <a:solidFill>
                  <a:srgbClr val="B88C00"/>
                </a:solidFill>
              </a:rPr>
              <a:t>Поділля”</a:t>
            </a:r>
            <a:r>
              <a:rPr lang="uk-UA" sz="2400" b="1" dirty="0">
                <a:solidFill>
                  <a:srgbClr val="B88C00"/>
                </a:solidFill>
              </a:rPr>
              <a:t>                                   * ПМП </a:t>
            </a:r>
            <a:r>
              <a:rPr lang="uk-UA" sz="2400" b="1" dirty="0" err="1">
                <a:solidFill>
                  <a:srgbClr val="B88C00"/>
                </a:solidFill>
              </a:rPr>
              <a:t>“Цефея”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>
                <a:solidFill>
                  <a:srgbClr val="B88C00"/>
                </a:solidFill>
              </a:rPr>
              <a:t>ПП </a:t>
            </a:r>
            <a:r>
              <a:rPr lang="uk-UA" sz="2400" b="1" dirty="0" err="1">
                <a:solidFill>
                  <a:srgbClr val="B88C00"/>
                </a:solidFill>
              </a:rPr>
              <a:t>“Балтіка”</a:t>
            </a:r>
            <a:r>
              <a:rPr lang="uk-UA" sz="2400" b="1" dirty="0">
                <a:solidFill>
                  <a:srgbClr val="B88C00"/>
                </a:solidFill>
              </a:rPr>
              <a:t>                                                       * ПП </a:t>
            </a:r>
            <a:r>
              <a:rPr lang="uk-UA" sz="2400" b="1" dirty="0" err="1">
                <a:solidFill>
                  <a:srgbClr val="B88C00"/>
                </a:solidFill>
              </a:rPr>
              <a:t>“Поділля-торг”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>
                <a:solidFill>
                  <a:srgbClr val="B88C00"/>
                </a:solidFill>
              </a:rPr>
              <a:t>ЧП </a:t>
            </a:r>
            <a:r>
              <a:rPr lang="uk-UA" sz="2400" b="1" dirty="0" err="1">
                <a:solidFill>
                  <a:srgbClr val="B88C00"/>
                </a:solidFill>
              </a:rPr>
              <a:t>“Таврія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  <a:r>
              <a:rPr lang="uk-UA" sz="2400" b="1" dirty="0" err="1">
                <a:solidFill>
                  <a:srgbClr val="B88C00"/>
                </a:solidFill>
              </a:rPr>
              <a:t>плюс”</a:t>
            </a:r>
            <a:r>
              <a:rPr lang="uk-UA" sz="2400" b="1" dirty="0">
                <a:solidFill>
                  <a:srgbClr val="B88C00"/>
                </a:solidFill>
              </a:rPr>
              <a:t>                                               </a:t>
            </a:r>
            <a:r>
              <a:rPr lang="uk-UA" sz="2400" b="1" dirty="0" smtClean="0">
                <a:solidFill>
                  <a:srgbClr val="B88C00"/>
                </a:solidFill>
              </a:rPr>
              <a:t>*</a:t>
            </a:r>
            <a:r>
              <a:rPr lang="uk-UA" sz="2400" b="1" dirty="0" err="1" smtClean="0">
                <a:solidFill>
                  <a:srgbClr val="B88C00"/>
                </a:solidFill>
              </a:rPr>
              <a:t>ФОП</a:t>
            </a:r>
            <a:r>
              <a:rPr lang="uk-UA" sz="2400" b="1" dirty="0" smtClean="0">
                <a:solidFill>
                  <a:srgbClr val="B88C00"/>
                </a:solidFill>
              </a:rPr>
              <a:t> Бондарчук О. В. 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>
                <a:solidFill>
                  <a:srgbClr val="B88C00"/>
                </a:solidFill>
              </a:rPr>
              <a:t>ТОВ </a:t>
            </a:r>
            <a:r>
              <a:rPr lang="uk-UA" sz="2400" b="1" dirty="0" err="1" smtClean="0">
                <a:solidFill>
                  <a:srgbClr val="B88C00"/>
                </a:solidFill>
              </a:rPr>
              <a:t>“Імперія</a:t>
            </a:r>
            <a:r>
              <a:rPr lang="uk-UA" sz="2400" b="1" dirty="0" smtClean="0">
                <a:solidFill>
                  <a:srgbClr val="B88C00"/>
                </a:solidFill>
              </a:rPr>
              <a:t> </a:t>
            </a:r>
            <a:r>
              <a:rPr lang="uk-UA" sz="2400" b="1" dirty="0" err="1" smtClean="0">
                <a:solidFill>
                  <a:srgbClr val="B88C00"/>
                </a:solidFill>
              </a:rPr>
              <a:t>Фуд”</a:t>
            </a:r>
            <a:r>
              <a:rPr lang="uk-UA" sz="2400" b="1" dirty="0" smtClean="0">
                <a:solidFill>
                  <a:srgbClr val="B88C00"/>
                </a:solidFill>
              </a:rPr>
              <a:t>                                             *ТОВ </a:t>
            </a:r>
            <a:r>
              <a:rPr lang="uk-UA" sz="2400" b="1" dirty="0" err="1" smtClean="0">
                <a:solidFill>
                  <a:srgbClr val="B88C00"/>
                </a:solidFill>
              </a:rPr>
              <a:t>“Хмельницькхліб”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 err="1">
                <a:solidFill>
                  <a:srgbClr val="B88C00"/>
                </a:solidFill>
              </a:rPr>
              <a:t>ФОП</a:t>
            </a:r>
            <a:r>
              <a:rPr lang="uk-UA" sz="2400" b="1" dirty="0">
                <a:solidFill>
                  <a:srgbClr val="B88C00"/>
                </a:solidFill>
              </a:rPr>
              <a:t>  </a:t>
            </a:r>
            <a:r>
              <a:rPr lang="uk-UA" sz="2400" b="1" dirty="0" err="1" smtClean="0">
                <a:solidFill>
                  <a:srgbClr val="B88C00"/>
                </a:solidFill>
              </a:rPr>
              <a:t>Ястремський</a:t>
            </a:r>
            <a:r>
              <a:rPr lang="uk-UA" sz="2400" b="1" dirty="0" smtClean="0">
                <a:solidFill>
                  <a:srgbClr val="B88C00"/>
                </a:solidFill>
              </a:rPr>
              <a:t> </a:t>
            </a:r>
            <a:r>
              <a:rPr lang="uk-UA" sz="2400" b="1" dirty="0">
                <a:solidFill>
                  <a:srgbClr val="B88C00"/>
                </a:solidFill>
              </a:rPr>
              <a:t>В</a:t>
            </a:r>
            <a:r>
              <a:rPr lang="uk-UA" sz="2400" b="1" dirty="0" smtClean="0">
                <a:solidFill>
                  <a:srgbClr val="B88C00"/>
                </a:solidFill>
              </a:rPr>
              <a:t>. </a:t>
            </a:r>
            <a:r>
              <a:rPr lang="uk-UA" sz="2400" b="1" dirty="0">
                <a:solidFill>
                  <a:srgbClr val="B88C00"/>
                </a:solidFill>
              </a:rPr>
              <a:t>О</a:t>
            </a:r>
            <a:r>
              <a:rPr lang="uk-UA" sz="2400" b="1" dirty="0" smtClean="0">
                <a:solidFill>
                  <a:srgbClr val="B88C00"/>
                </a:solidFill>
              </a:rPr>
              <a:t>. 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 err="1">
                <a:solidFill>
                  <a:srgbClr val="B88C00"/>
                </a:solidFill>
              </a:rPr>
              <a:t>ФОП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  <a:r>
              <a:rPr lang="uk-UA" sz="2400" b="1" dirty="0" err="1">
                <a:solidFill>
                  <a:srgbClr val="B88C00"/>
                </a:solidFill>
              </a:rPr>
              <a:t>Тимощенкова</a:t>
            </a:r>
            <a:r>
              <a:rPr lang="uk-UA" sz="2400" b="1" dirty="0">
                <a:solidFill>
                  <a:srgbClr val="B88C00"/>
                </a:solidFill>
              </a:rPr>
              <a:t> В. А. </a:t>
            </a:r>
          </a:p>
          <a:p>
            <a:pPr>
              <a:buFont typeface="Arial" charset="0"/>
              <a:buChar char="•"/>
            </a:pPr>
            <a:r>
              <a:rPr lang="uk-UA" sz="2400" b="1" dirty="0" err="1">
                <a:solidFill>
                  <a:srgbClr val="B88C00"/>
                </a:solidFill>
              </a:rPr>
              <a:t>ФОП</a:t>
            </a:r>
            <a:r>
              <a:rPr lang="uk-UA" sz="2400" b="1" dirty="0">
                <a:solidFill>
                  <a:srgbClr val="B88C00"/>
                </a:solidFill>
              </a:rPr>
              <a:t> </a:t>
            </a:r>
            <a:r>
              <a:rPr lang="uk-UA" sz="2400" b="1" dirty="0" err="1">
                <a:solidFill>
                  <a:srgbClr val="B88C00"/>
                </a:solidFill>
              </a:rPr>
              <a:t>Слюсарчук</a:t>
            </a:r>
            <a:r>
              <a:rPr lang="uk-UA" sz="2400" b="1" dirty="0">
                <a:solidFill>
                  <a:srgbClr val="B88C00"/>
                </a:solidFill>
              </a:rPr>
              <a:t> О. С</a:t>
            </a:r>
            <a:r>
              <a:rPr lang="uk-UA" sz="2400" b="1" dirty="0" smtClean="0">
                <a:solidFill>
                  <a:srgbClr val="B88C00"/>
                </a:solidFill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uk-UA" sz="2400" b="1" dirty="0" err="1" smtClean="0">
                <a:solidFill>
                  <a:srgbClr val="B88C00"/>
                </a:solidFill>
              </a:rPr>
              <a:t>ФОП</a:t>
            </a:r>
            <a:r>
              <a:rPr lang="uk-UA" sz="2400" b="1" dirty="0" smtClean="0">
                <a:solidFill>
                  <a:srgbClr val="B88C00"/>
                </a:solidFill>
              </a:rPr>
              <a:t> Пірог Ю. В. </a:t>
            </a:r>
            <a:endParaRPr lang="uk-UA" sz="2400" b="1" dirty="0">
              <a:solidFill>
                <a:srgbClr val="B88C00"/>
              </a:solidFill>
            </a:endParaRPr>
          </a:p>
          <a:p>
            <a:pPr>
              <a:buFont typeface="Arial" charset="0"/>
              <a:buChar char="•"/>
            </a:pPr>
            <a:r>
              <a:rPr lang="uk-UA" sz="2400" b="1" dirty="0">
                <a:solidFill>
                  <a:srgbClr val="B88C00"/>
                </a:solidFill>
              </a:rPr>
              <a:t>ПП Агрофірма </a:t>
            </a:r>
            <a:r>
              <a:rPr lang="uk-UA" sz="2400" b="1" dirty="0" err="1">
                <a:solidFill>
                  <a:srgbClr val="B88C00"/>
                </a:solidFill>
              </a:rPr>
              <a:t>“Фенікс”</a:t>
            </a:r>
            <a:endParaRPr lang="uk-UA" sz="2400" b="1" dirty="0">
              <a:solidFill>
                <a:srgbClr val="B88C00"/>
              </a:solidFill>
            </a:endParaRPr>
          </a:p>
        </p:txBody>
      </p:sp>
      <p:sp>
        <p:nvSpPr>
          <p:cNvPr id="8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5057775" y="334963"/>
            <a:ext cx="6459538" cy="110013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42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Постачальники продуктів</a:t>
            </a:r>
            <a:endParaRPr lang="en-US" sz="42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C:\Users\ndk7\Desktop\Виступ директор\нові\produkti.png"/>
          <p:cNvPicPr>
            <a:picLocks noChangeAspect="1" noChangeArrowheads="1"/>
          </p:cNvPicPr>
          <p:nvPr/>
        </p:nvPicPr>
        <p:blipFill>
          <a:blip r:embed="rId2" cstate="print"/>
          <a:srcRect t="13586" b="18903"/>
          <a:stretch>
            <a:fillRect/>
          </a:stretch>
        </p:blipFill>
        <p:spPr bwMode="auto">
          <a:xfrm>
            <a:off x="5916000" y="4471861"/>
            <a:ext cx="4712624" cy="2386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350" y="277813"/>
            <a:ext cx="8242300" cy="83343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dirty="0" smtClean="0"/>
              <a:t>Аналіз щеплень</a:t>
            </a:r>
            <a:r>
              <a:rPr lang="en-US" sz="2400" dirty="0" smtClean="0"/>
              <a:t> </a:t>
            </a:r>
            <a:r>
              <a:rPr lang="uk-UA" sz="2400" dirty="0" smtClean="0"/>
              <a:t>працівників освітньої установи</a:t>
            </a:r>
            <a:br>
              <a:rPr lang="uk-UA" sz="2400" dirty="0" smtClean="0"/>
            </a:br>
            <a:r>
              <a:rPr lang="uk-UA" sz="2400" dirty="0" smtClean="0"/>
              <a:t>проти </a:t>
            </a:r>
            <a:r>
              <a:rPr lang="en-US" sz="2400" dirty="0" smtClean="0"/>
              <a:t>COVID-19</a:t>
            </a:r>
            <a:r>
              <a:rPr lang="uk-UA" sz="2400" dirty="0" smtClean="0"/>
              <a:t> за 2020\2021 </a:t>
            </a:r>
            <a:r>
              <a:rPr lang="uk-UA" sz="2400" dirty="0" err="1" smtClean="0"/>
              <a:t>н.р</a:t>
            </a:r>
            <a:r>
              <a:rPr lang="uk-UA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0C1265E-4D7B-41A8-BA70-DA167CFA6A81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46084" name="Рисунок 5" descr="медсестр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41638" cy="180498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61000" y="1944000"/>
          <a:ext cx="8814624" cy="2601308"/>
        </p:xfrm>
        <a:graphic>
          <a:graphicData uri="http://schemas.openxmlformats.org/drawingml/2006/table">
            <a:tbl>
              <a:tblPr/>
              <a:tblGrid>
                <a:gridCol w="1739035"/>
                <a:gridCol w="1346888"/>
                <a:gridCol w="1897481"/>
                <a:gridCol w="1724628"/>
                <a:gridCol w="2106592"/>
              </a:tblGrid>
              <a:tr h="851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Тип 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Щеплено</a:t>
                      </a:r>
                      <a:r>
                        <a:rPr kumimoji="0" lang="uk-UA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Протипоказання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Не щеплені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Всього                       Відмова  </a:t>
                      </a:r>
                      <a:r>
                        <a:rPr kumimoji="0" lang="uk-UA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uk-UA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99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Щеплення проти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COVID-19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80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538" y="277813"/>
            <a:ext cx="8737600" cy="693737"/>
          </a:xfrm>
          <a:solidFill>
            <a:srgbClr val="FFC000"/>
          </a:solidFill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 smtClean="0"/>
              <a:t>Робота ГПД та груп освітніх послуг 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42140BF-F07D-4B3C-9752-9A96C00A6FEB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10" name="Диаграмма 5"/>
          <p:cNvGraphicFramePr>
            <a:graphicFrameLocks/>
          </p:cNvGraphicFramePr>
          <p:nvPr/>
        </p:nvGraphicFramePr>
        <p:xfrm>
          <a:off x="6281800" y="1139800"/>
          <a:ext cx="4110037" cy="265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3"/>
          <p:cNvGraphicFramePr>
            <a:graphicFrameLocks/>
          </p:cNvGraphicFramePr>
          <p:nvPr/>
        </p:nvGraphicFramePr>
        <p:xfrm>
          <a:off x="2681800" y="3884800"/>
          <a:ext cx="4181475" cy="2687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4"/>
          <p:cNvGraphicFramePr>
            <a:graphicFrameLocks/>
          </p:cNvGraphicFramePr>
          <p:nvPr/>
        </p:nvGraphicFramePr>
        <p:xfrm>
          <a:off x="431800" y="1184800"/>
          <a:ext cx="4365625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350" y="242888"/>
            <a:ext cx="8240713" cy="579437"/>
          </a:xfrm>
          <a:solidFill>
            <a:srgbClr val="FFC000"/>
          </a:solid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 smtClean="0"/>
              <a:t>Мережа гуртків школи 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32503BA-6D09-426D-A2D8-8DEAAC279C86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743200" y="941388"/>
          <a:ext cx="7349160" cy="5744627"/>
        </p:xfrm>
        <a:graphic>
          <a:graphicData uri="http://schemas.openxmlformats.org/drawingml/2006/table">
            <a:tbl>
              <a:tblPr/>
              <a:tblGrid>
                <a:gridCol w="738850"/>
                <a:gridCol w="2709642"/>
                <a:gridCol w="1678329"/>
                <a:gridCol w="2222339"/>
              </a:tblGrid>
              <a:tr h="37812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№п/п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 гуртка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груп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Керівник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“Спілкуємося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англійською”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Редько І. П.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“Цікава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граматика”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Шевчук Л. В.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“Весела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Масловська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О.Л.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“Цікава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Куровська Р. М. 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“Щаслива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Речицька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 В.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“Знавці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англійської”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Грищук Ю. Ю.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“Сучасні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танці”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Козак Т. П.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“Судномоделювання”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Войтович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Л. П.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“Логіка”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Целенко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Л. Б.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“Сопілка”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Михайленко О. І.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“Олівець-малювець”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Побожна В. М.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“Бісероплетіння”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Третяк І. С.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“Карате”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Зальвовський</a:t>
                      </a: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 І.</a:t>
                      </a: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Усього :</a:t>
                      </a:r>
                      <a:endParaRPr kumimoji="0" lang="uk-U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8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64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6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59" marR="685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Placeholder 24" descr="Child Holding Pencil While colori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13821">
            <a:off x="492125" y="1076325"/>
            <a:ext cx="1941513" cy="132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201" name="Picture 107" descr="C:\Users\ndk7\Desktop\стратегія картинки\olimp_eng_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867675">
            <a:off x="301625" y="3487738"/>
            <a:ext cx="228758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202" name="Picture 110" descr="C:\Users\ndk7\Desktop\стратегія картинки\unnamed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4741863"/>
            <a:ext cx="210026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203" name="Picture 111" descr="C:\Users\ndk7\Desktop\стратегія картинки\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69525" y="1944688"/>
            <a:ext cx="18605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204" name="Picture 112" descr="C:\Users\ndk7\Desktop\стратегія картинки\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15550" y="3162300"/>
            <a:ext cx="20764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4825" y="636588"/>
            <a:ext cx="7372350" cy="833437"/>
          </a:xfrm>
          <a:solidFill>
            <a:schemeClr val="accent2">
              <a:lumMod val="75000"/>
            </a:schemeClr>
          </a:solidFill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rgbClr val="FFC000"/>
                </a:solidFill>
              </a:rPr>
              <a:t>Матеріально-технічна база 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2215567-7093-4383-A146-71FC7F69300A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12888" y="2932113"/>
            <a:ext cx="2271712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 класи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488" y="3349625"/>
            <a:ext cx="2119312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 класи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688" y="3536950"/>
            <a:ext cx="2465387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3класи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80513" y="3840163"/>
            <a:ext cx="2671762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4 класи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AutoShape 108"/>
          <p:cNvCxnSpPr>
            <a:cxnSpLocks noChangeShapeType="1"/>
          </p:cNvCxnSpPr>
          <p:nvPr/>
        </p:nvCxnSpPr>
        <p:spPr bwMode="auto">
          <a:xfrm>
            <a:off x="2395538" y="3738563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AutoShape 108"/>
          <p:cNvCxnSpPr>
            <a:cxnSpLocks noChangeShapeType="1"/>
          </p:cNvCxnSpPr>
          <p:nvPr/>
        </p:nvCxnSpPr>
        <p:spPr bwMode="auto">
          <a:xfrm>
            <a:off x="4932363" y="4122738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AutoShape 108"/>
          <p:cNvCxnSpPr>
            <a:cxnSpLocks noChangeShapeType="1"/>
          </p:cNvCxnSpPr>
          <p:nvPr/>
        </p:nvCxnSpPr>
        <p:spPr bwMode="auto">
          <a:xfrm>
            <a:off x="7631113" y="4402138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AutoShape 108"/>
          <p:cNvCxnSpPr>
            <a:cxnSpLocks noChangeShapeType="1"/>
          </p:cNvCxnSpPr>
          <p:nvPr/>
        </p:nvCxnSpPr>
        <p:spPr bwMode="auto">
          <a:xfrm>
            <a:off x="10353675" y="4705350"/>
            <a:ext cx="0" cy="833438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01700" y="4622800"/>
            <a:ext cx="2271713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100 %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38525" y="4983163"/>
            <a:ext cx="2271713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100 %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97575" y="5402263"/>
            <a:ext cx="2273300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100 %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453438" y="5624513"/>
            <a:ext cx="2271712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100 %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25" name="Picture 17" descr="C:\Users\ndk7\Desktop\стратегія картинки\pngtree-book-hand-drawn-book-five-books-open-png-image_447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3044142" cy="2916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730500" y="1808163"/>
            <a:ext cx="7419975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latin typeface="+mj-lt"/>
                <a:cs typeface="Aharoni" pitchFamily="2" charset="-79"/>
              </a:rPr>
              <a:t>   </a:t>
            </a:r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Aharoni" pitchFamily="2" charset="-79"/>
              </a:rPr>
              <a:t>Забезпечення учнів підручниками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+mj-lt"/>
              <a:cs typeface="Aharoni" pitchFamily="2" charset="-79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7446000" y="4239000"/>
            <a:ext cx="225000" cy="112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656000" y="4059000"/>
            <a:ext cx="180000" cy="90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2226000" y="3654000"/>
            <a:ext cx="180000" cy="94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9921000" y="4554000"/>
            <a:ext cx="180000" cy="108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1000" y="2276872"/>
            <a:ext cx="10011000" cy="2187128"/>
          </a:xfrm>
        </p:spPr>
        <p:txBody>
          <a:bodyPr>
            <a:normAutofit fontScale="90000"/>
          </a:bodyPr>
          <a:lstStyle/>
          <a:p>
            <a:r>
              <a:rPr lang="uk-UA" sz="4000" dirty="0" smtClean="0"/>
              <a:t>Створення безпечного освітнього простору для здобуття учнями якісної, сучасної та доступної початкової освіти.</a:t>
            </a:r>
            <a:br>
              <a:rPr lang="uk-UA" sz="4000" dirty="0" smtClean="0"/>
            </a:br>
            <a:r>
              <a:rPr lang="uk-UA" sz="4000" dirty="0" smtClean="0"/>
              <a:t/>
            </a:r>
            <a:br>
              <a:rPr lang="uk-UA" sz="4000" dirty="0" smtClean="0"/>
            </a:br>
            <a:r>
              <a:rPr lang="uk-UA" sz="4000" dirty="0" smtClean="0"/>
              <a:t>     Педагогіка партнерства між учасниками освітнього процесу – запорука всебічного особистісного розвитку кожної дитини.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ndk7\Desktop\семінар 23\unnamed 1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45000" y="4599000"/>
            <a:ext cx="3576000" cy="220001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431000" y="369000"/>
            <a:ext cx="776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3366"/>
                </a:solidFill>
              </a:rPr>
              <a:t>Мета та завдання закладу освіти:</a:t>
            </a:r>
            <a:endParaRPr lang="ru-RU" sz="36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4825" y="636588"/>
            <a:ext cx="7372350" cy="833437"/>
          </a:xfrm>
          <a:solidFill>
            <a:schemeClr val="accent2">
              <a:lumMod val="75000"/>
            </a:schemeClr>
          </a:solidFill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rgbClr val="FFC000"/>
                </a:solidFill>
              </a:rPr>
              <a:t>Матеріально-технічна база 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3BA96CAB-ED4A-4657-B602-BEFA57F0BB25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3708400"/>
            <a:ext cx="2271713" cy="78263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Інтерактивні </a:t>
            </a:r>
          </a:p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86000" y="2686050"/>
            <a:ext cx="2228888" cy="56673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Мультиборд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46663" y="3062288"/>
            <a:ext cx="2686050" cy="69532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ютери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66250" y="2798763"/>
            <a:ext cx="2671763" cy="69532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Ксерокси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AutoShape 108"/>
          <p:cNvCxnSpPr>
            <a:cxnSpLocks noChangeShapeType="1"/>
          </p:cNvCxnSpPr>
          <p:nvPr/>
        </p:nvCxnSpPr>
        <p:spPr bwMode="auto">
          <a:xfrm>
            <a:off x="1400175" y="4618038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AutoShape 108"/>
          <p:cNvCxnSpPr>
            <a:cxnSpLocks noChangeShapeType="1"/>
          </p:cNvCxnSpPr>
          <p:nvPr/>
        </p:nvCxnSpPr>
        <p:spPr bwMode="auto">
          <a:xfrm>
            <a:off x="3508375" y="3381375"/>
            <a:ext cx="0" cy="833438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AutoShape 108"/>
          <p:cNvCxnSpPr>
            <a:cxnSpLocks noChangeShapeType="1"/>
          </p:cNvCxnSpPr>
          <p:nvPr/>
        </p:nvCxnSpPr>
        <p:spPr bwMode="auto">
          <a:xfrm>
            <a:off x="6103938" y="3811588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AutoShape 108"/>
          <p:cNvCxnSpPr>
            <a:cxnSpLocks noChangeShapeType="1"/>
          </p:cNvCxnSpPr>
          <p:nvPr/>
        </p:nvCxnSpPr>
        <p:spPr bwMode="auto">
          <a:xfrm>
            <a:off x="10885488" y="3675063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763588" y="5497513"/>
            <a:ext cx="984250" cy="6191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86088" y="4410075"/>
            <a:ext cx="1019175" cy="608013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70513" y="4676775"/>
            <a:ext cx="1216025" cy="61118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474325" y="4664075"/>
            <a:ext cx="1408113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17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30500" y="1808163"/>
            <a:ext cx="7419975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4400" b="1" dirty="0">
                <a:latin typeface="+mj-lt"/>
                <a:cs typeface="Aharoni" pitchFamily="2" charset="-79"/>
              </a:rPr>
              <a:t>    </a:t>
            </a:r>
            <a:r>
              <a:rPr lang="uk-UA" sz="4000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Aharoni" pitchFamily="2" charset="-79"/>
              </a:rPr>
              <a:t>Технічні засоби навчання 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cs typeface="Aharoni" pitchFamily="2" charset="-79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19900" y="3862388"/>
            <a:ext cx="3461100" cy="117316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ютери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ютерні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класи)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6" name="AutoShape 108"/>
          <p:cNvCxnSpPr>
            <a:cxnSpLocks noChangeShapeType="1"/>
          </p:cNvCxnSpPr>
          <p:nvPr/>
        </p:nvCxnSpPr>
        <p:spPr bwMode="auto">
          <a:xfrm>
            <a:off x="9161463" y="5121275"/>
            <a:ext cx="0" cy="833438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AutoShape 108"/>
          <p:cNvCxnSpPr>
            <a:cxnSpLocks noChangeShapeType="1"/>
          </p:cNvCxnSpPr>
          <p:nvPr/>
        </p:nvCxnSpPr>
        <p:spPr bwMode="auto">
          <a:xfrm>
            <a:off x="7194550" y="5135563"/>
            <a:ext cx="0" cy="833437"/>
          </a:xfrm>
          <a:prstGeom prst="straightConnector1">
            <a:avLst/>
          </a:prstGeom>
          <a:ln>
            <a:headEnd/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6472238" y="6008688"/>
            <a:ext cx="1216025" cy="61118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16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497888" y="6008688"/>
            <a:ext cx="1214437" cy="61118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11       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Стрелка вниз 29"/>
          <p:cNvSpPr/>
          <p:nvPr/>
        </p:nvSpPr>
        <p:spPr>
          <a:xfrm>
            <a:off x="1146000" y="4509000"/>
            <a:ext cx="180000" cy="94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781000" y="3789000"/>
            <a:ext cx="180000" cy="85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176000" y="5049000"/>
            <a:ext cx="180000" cy="94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8976000" y="5049000"/>
            <a:ext cx="180000" cy="94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1001000" y="3519000"/>
            <a:ext cx="225000" cy="1125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351000" y="3294000"/>
            <a:ext cx="180000" cy="108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3"/>
          <p:cNvSpPr>
            <a:spLocks noGrp="1"/>
          </p:cNvSpPr>
          <p:nvPr>
            <p:ph type="title"/>
          </p:nvPr>
        </p:nvSpPr>
        <p:spPr>
          <a:xfrm rot="21240000">
            <a:off x="-4763" y="887413"/>
            <a:ext cx="4805363" cy="1062037"/>
          </a:xfrm>
        </p:spPr>
        <p:txBody>
          <a:bodyPr/>
          <a:lstStyle/>
          <a:p>
            <a:pPr eaLnBrk="1" hangingPunct="1"/>
            <a:r>
              <a:rPr lang="uk-UA" sz="2400" dirty="0" smtClean="0">
                <a:solidFill>
                  <a:srgbClr val="FFC000"/>
                </a:solidFill>
              </a:rPr>
              <a:t>ФІНАНСОВО-ГОСПОДАРСЬКА ДІЯЛЬНІСТЬ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3F091F8E-3CE3-4C29-A5A7-1AD2BA839403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5335588" y="265113"/>
            <a:ext cx="6389687" cy="11350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ЗВІТ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ПРО ВИКОРИСТАНІ КОШТИ СПЕЦРАХУНКУ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З 01. 09. – 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1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. </a:t>
            </a:r>
            <a:r>
              <a:rPr lang="uk-UA" sz="2000" b="1" dirty="0">
                <a:latin typeface="+mj-lt"/>
                <a:ea typeface="+mj-ea"/>
                <a:cs typeface="+mj-cs"/>
              </a:rPr>
              <a:t>12. 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20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20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 </a:t>
            </a:r>
            <a:r>
              <a:rPr lang="uk-UA" sz="2000" b="1" dirty="0">
                <a:latin typeface="+mj-lt"/>
                <a:ea typeface="+mj-ea"/>
                <a:cs typeface="+mj-cs"/>
              </a:rPr>
              <a:t>року. </a:t>
            </a: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3429000"/>
            <a:ext cx="1996195" cy="3094875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ph type="tbl" sz="quarter" idx="13"/>
          </p:nvPr>
        </p:nvGraphicFramePr>
        <p:xfrm>
          <a:off x="4341000" y="1853993"/>
          <a:ext cx="7020000" cy="409500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689503"/>
                <a:gridCol w="1330497"/>
              </a:tblGrid>
              <a:tr h="2128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Призначення коштів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Сума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1.Телевізор ( 2шт.)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17026,00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2.Ноутбук ( 2шт.)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20180,00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3.Господарські товари, інвентар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7388,14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4.Канцтовари, друкарська продукція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6889,15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5.Миючі, дезінфікуючі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14210,50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6.Маски захисні, щиток захисний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4725,00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7.Термометри безконтактні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3900,00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8.Сантехніка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4953,79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9.Підписка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2865,72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10.Комплектуючі до комп’ютера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3964,00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11.Спортивні товари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1690,00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12.Послуги зв»язку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1552,00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13.Поточний ремонт комп’ютерної техніки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3474,00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14.Заправка картриджа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1050,00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15. Програмне забезпечення 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2259,00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16.Інші послуги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1209,04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12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632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Разом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97334,34грн.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3"/>
          <p:cNvSpPr>
            <a:spLocks noGrp="1"/>
          </p:cNvSpPr>
          <p:nvPr>
            <p:ph type="title"/>
          </p:nvPr>
        </p:nvSpPr>
        <p:spPr>
          <a:xfrm rot="21240000">
            <a:off x="-4763" y="887413"/>
            <a:ext cx="4805363" cy="1062037"/>
          </a:xfrm>
        </p:spPr>
        <p:txBody>
          <a:bodyPr/>
          <a:lstStyle/>
          <a:p>
            <a:pPr eaLnBrk="1" hangingPunct="1"/>
            <a:r>
              <a:rPr lang="uk-UA" sz="2400" dirty="0" smtClean="0">
                <a:solidFill>
                  <a:srgbClr val="FFC000"/>
                </a:solidFill>
              </a:rPr>
              <a:t>ФІНАНСОВО-ГОСПОДАРСЬКА ДІЯЛЬНІСТЬ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489E281-209C-4FAD-9006-F062E9F5F0D3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5335588" y="265113"/>
            <a:ext cx="6389687" cy="11350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ЗВІТ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ПРО ВИКОРИСТАНІ КОШТИ СПЕЦРАХУНКУ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000" b="1" dirty="0">
                <a:latin typeface="+mj-lt"/>
                <a:ea typeface="+mj-ea"/>
                <a:cs typeface="+mj-cs"/>
              </a:rPr>
              <a:t>3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0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1</a:t>
            </a:r>
            <a:r>
              <a:rPr lang="uk-UA" sz="2000" b="1" dirty="0">
                <a:latin typeface="+mj-lt"/>
                <a:ea typeface="+mj-ea"/>
                <a:cs typeface="+mj-cs"/>
              </a:rPr>
              <a:t>. 01. –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1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1</a:t>
            </a:r>
            <a:r>
              <a:rPr lang="uk-UA" sz="2000" b="1" dirty="0">
                <a:latin typeface="+mj-lt"/>
                <a:ea typeface="+mj-ea"/>
                <a:cs typeface="+mj-cs"/>
              </a:rPr>
              <a:t>. 06. 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202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1</a:t>
            </a:r>
            <a:r>
              <a:rPr lang="uk-UA" sz="2000" b="1" dirty="0" smtClean="0">
                <a:latin typeface="+mj-lt"/>
                <a:ea typeface="+mj-ea"/>
                <a:cs typeface="+mj-cs"/>
              </a:rPr>
              <a:t> </a:t>
            </a:r>
            <a:r>
              <a:rPr lang="uk-UA" sz="2000" b="1" dirty="0">
                <a:latin typeface="+mj-lt"/>
                <a:ea typeface="+mj-ea"/>
                <a:cs typeface="+mj-cs"/>
              </a:rPr>
              <a:t>року. </a:t>
            </a: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1" y="3924000"/>
            <a:ext cx="1676920" cy="2599875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ph type="tbl" sz="quarter" idx="13"/>
          </p:nvPr>
        </p:nvGraphicFramePr>
        <p:xfrm>
          <a:off x="4746000" y="1809000"/>
          <a:ext cx="6849774" cy="454224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199810"/>
                <a:gridCol w="1649964"/>
              </a:tblGrid>
              <a:tr h="2490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Призначення коштів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Сума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1.Спецодяг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3006,00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2.Столи та лавки в їдальню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3.Канцтовари, бланки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3046,71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4.Миючі, дезінфікуючі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5664,56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5.Маски захисні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1100,00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6.Будівельні матеріали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4957,72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7.Нафтопродукти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510,00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8.Послуги зв»язку та інтернету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1387,29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9.Профогляд працівників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5237,76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10.Транспортні послуги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270,40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11.Повірка ваг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883,68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12. Послуги з чищення каналізації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920,00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13. Програмне забезпечення 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1000,00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14.Обслуговування вогнегасників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1548,00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249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3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0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/>
                        <a:t>Разом</a:t>
                      </a:r>
                      <a:endParaRPr lang="uk-UA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300" dirty="0"/>
                        <a:t>29532,12грн.</a:t>
                      </a:r>
                      <a:endParaRPr lang="uk-UA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12738"/>
            <a:ext cx="10602913" cy="1181262"/>
          </a:xfrm>
          <a:solidFill>
            <a:schemeClr val="accent1">
              <a:lumMod val="75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FC000"/>
                </a:solidFill>
              </a:rPr>
              <a:t>ВИКОРИСТАННЯ БЮДЖЕТНИХ КОШТІВ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uk-UA" sz="2800" dirty="0" smtClean="0">
                <a:solidFill>
                  <a:srgbClr val="FFC000"/>
                </a:solidFill>
              </a:rPr>
              <a:t>( 2</a:t>
            </a:r>
            <a:r>
              <a:rPr lang="en-US" sz="2800" dirty="0" smtClean="0">
                <a:solidFill>
                  <a:srgbClr val="FFC000"/>
                </a:solidFill>
              </a:rPr>
              <a:t>0</a:t>
            </a:r>
            <a:r>
              <a:rPr lang="uk-UA" sz="2800" dirty="0" smtClean="0">
                <a:solidFill>
                  <a:srgbClr val="FFC000"/>
                </a:solidFill>
              </a:rPr>
              <a:t>0 ГРН)  </a:t>
            </a:r>
            <a:r>
              <a:rPr lang="en-US" sz="2800" dirty="0" smtClean="0">
                <a:solidFill>
                  <a:srgbClr val="FFC000"/>
                </a:solidFill>
              </a:rPr>
              <a:t/>
            </a:r>
            <a:br>
              <a:rPr lang="en-US" sz="2800" dirty="0" smtClean="0">
                <a:solidFill>
                  <a:srgbClr val="FFC000"/>
                </a:solidFill>
              </a:rPr>
            </a:br>
            <a:r>
              <a:rPr lang="uk-UA" sz="2800" dirty="0" smtClean="0">
                <a:solidFill>
                  <a:srgbClr val="FFC000"/>
                </a:solidFill>
              </a:rPr>
              <a:t>20</a:t>
            </a:r>
            <a:r>
              <a:rPr lang="en-US" sz="2800" dirty="0" smtClean="0">
                <a:solidFill>
                  <a:srgbClr val="FFC000"/>
                </a:solidFill>
              </a:rPr>
              <a:t>20</a:t>
            </a:r>
            <a:r>
              <a:rPr lang="uk-UA" sz="2800" dirty="0" smtClean="0">
                <a:solidFill>
                  <a:srgbClr val="FFC000"/>
                </a:solidFill>
              </a:rPr>
              <a:t> року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8CA7AE6-3107-4730-B99F-5B44D37C0156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6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779000"/>
            <a:ext cx="1125445" cy="1744875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61000" y="1809000"/>
          <a:ext cx="6963280" cy="442442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142903"/>
                <a:gridCol w="1820377"/>
              </a:tblGrid>
              <a:tr h="2200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Призначення коштів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Сума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Виділено коштів           2210 матеріали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142250,00 грн.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Використано коштів :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1. Крейда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1310,40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2. Миючі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14436,00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3. Фарба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19873,20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4. Вироби для душ.кабіни та кухні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12853,55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5. Бойлер для душ.кабіни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4433,10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6. Посуд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17100,00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7. </a:t>
                      </a:r>
                      <a:r>
                        <a:rPr lang="en-US" sz="1400"/>
                        <a:t>LED </a:t>
                      </a:r>
                      <a:r>
                        <a:rPr lang="uk-UA" sz="1400"/>
                        <a:t>освітлення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16972,99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8. Дезінфікуючі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6018,56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9. Антисептичні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2526,50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10. Папір для друку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3400,00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11. Сантехніка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405,97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12. Гідрометр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150,00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13. Будівельні матеріали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42769,59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Разом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142249,86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Залишок коштів 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0,14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144000"/>
            <a:ext cx="10602913" cy="770400"/>
          </a:xfrm>
          <a:solidFill>
            <a:schemeClr val="accent2">
              <a:lumMod val="75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FC000"/>
                </a:solidFill>
              </a:rPr>
              <a:t>ВИКОРИСТАННЯ БЮДЖЕТНИХ КОШТІВ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uk-UA" sz="2800" dirty="0" smtClean="0">
                <a:solidFill>
                  <a:srgbClr val="FFC000"/>
                </a:solidFill>
              </a:rPr>
              <a:t>( 250 ГРН)  </a:t>
            </a:r>
            <a:r>
              <a:rPr lang="en-US" sz="2800" dirty="0" smtClean="0">
                <a:solidFill>
                  <a:srgbClr val="FFC000"/>
                </a:solidFill>
              </a:rPr>
              <a:t/>
            </a:r>
            <a:br>
              <a:rPr lang="en-US" sz="2800" dirty="0" smtClean="0">
                <a:solidFill>
                  <a:srgbClr val="FFC000"/>
                </a:solidFill>
              </a:rPr>
            </a:br>
            <a:r>
              <a:rPr lang="uk-UA" sz="2800" dirty="0" smtClean="0">
                <a:solidFill>
                  <a:srgbClr val="FFC000"/>
                </a:solidFill>
              </a:rPr>
              <a:t>січень-червень 202</a:t>
            </a:r>
            <a:r>
              <a:rPr lang="en-US" sz="2800" dirty="0" smtClean="0">
                <a:solidFill>
                  <a:srgbClr val="FFC000"/>
                </a:solidFill>
              </a:rPr>
              <a:t>1</a:t>
            </a:r>
            <a:r>
              <a:rPr lang="uk-UA" sz="2800" dirty="0" smtClean="0">
                <a:solidFill>
                  <a:srgbClr val="FFC000"/>
                </a:solidFill>
              </a:rPr>
              <a:t> року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81F3954-ABF5-4537-B1E5-D7C000F26CA5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6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599000"/>
            <a:ext cx="1241545" cy="1924875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56000" y="1528127"/>
          <a:ext cx="7419140" cy="478086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479589"/>
                <a:gridCol w="1939551"/>
              </a:tblGrid>
              <a:tr h="268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Призначення коштів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Сума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Виділено коштів           2210 матеріали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193000,00 грн.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Використано коштів :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1. Миючі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13478,87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2. Фарба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20587,80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3. Комплектуючі до ПК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8639,00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4. Чорнила до принтерів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2136,72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5. Посуд (деко нержав.)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1900,00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6. Масло для кущоріза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421,08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7. Дезінфікуючі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4750,00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8. Сантехніка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12608,93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9. Пульсоксиметр (2шт.)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1120,00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10. Будівельні матеріали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10213,46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400"/>
                        <a:t>2328.60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Разом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75855,86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Залишок коштів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117144,14 грн.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144000"/>
            <a:ext cx="10602913" cy="770400"/>
          </a:xfrm>
          <a:solidFill>
            <a:schemeClr val="accent2">
              <a:lumMod val="75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FC000"/>
                </a:solidFill>
              </a:rPr>
              <a:t>ВИКОРИСТАННЯ БЮДЖЕТНИХ КОШТІВ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r>
              <a:rPr lang="uk-UA" sz="2800" dirty="0" smtClean="0">
                <a:solidFill>
                  <a:srgbClr val="FFC000"/>
                </a:solidFill>
              </a:rPr>
              <a:t>( 250 ГРН)  </a:t>
            </a:r>
            <a:r>
              <a:rPr lang="en-US" sz="2800" dirty="0" smtClean="0">
                <a:solidFill>
                  <a:srgbClr val="FFC000"/>
                </a:solidFill>
              </a:rPr>
              <a:t/>
            </a:r>
            <a:br>
              <a:rPr lang="en-US" sz="2800" dirty="0" smtClean="0">
                <a:solidFill>
                  <a:srgbClr val="FFC000"/>
                </a:solidFill>
              </a:rPr>
            </a:br>
            <a:r>
              <a:rPr lang="uk-UA" sz="2800" dirty="0" smtClean="0">
                <a:solidFill>
                  <a:srgbClr val="FFC000"/>
                </a:solidFill>
              </a:rPr>
              <a:t>січень-червень 202</a:t>
            </a:r>
            <a:r>
              <a:rPr lang="en-US" sz="2800" dirty="0" smtClean="0">
                <a:solidFill>
                  <a:srgbClr val="FFC000"/>
                </a:solidFill>
              </a:rPr>
              <a:t>1</a:t>
            </a:r>
            <a:r>
              <a:rPr lang="uk-UA" sz="2800" dirty="0" smtClean="0">
                <a:solidFill>
                  <a:srgbClr val="FFC000"/>
                </a:solidFill>
              </a:rPr>
              <a:t> року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81F3954-ABF5-4537-B1E5-D7C000F26CA5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599000"/>
            <a:ext cx="1241545" cy="1924875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56000" y="1528127"/>
          <a:ext cx="7419140" cy="478086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479589"/>
                <a:gridCol w="1939551"/>
              </a:tblGrid>
              <a:tr h="268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Призначення коштів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Сума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Виділено коштів           2210 матеріали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193000,00 грн.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Використано коштів :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6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1. Миючі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13478,87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2. Фарба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20587,80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3. Комплектуючі до ПК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8639,00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4. Чорнила до принтерів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2136,72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5. Посуд (деко нержав.)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1900,00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6. Масло для кущоріза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421,08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7. Дезінфікуючі засоби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4750,00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8. Сантехніка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12608,93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9. Пульсоксиметр (2шт.)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1120,00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10. Будівельні матеріали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10213,46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400"/>
                        <a:t>2328.60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Разом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75855,86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/>
                        <a:t>Залишок коштів</a:t>
                      </a:r>
                      <a:endParaRPr lang="uk-UA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400" dirty="0"/>
                        <a:t>117144,14 грн.</a:t>
                      </a:r>
                      <a:endParaRPr lang="uk-UA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ультимедиа 7"/>
          <p:cNvGraphicFramePr>
            <a:graphicFrameLocks noGrp="1"/>
          </p:cNvGraphicFramePr>
          <p:nvPr>
            <p:ph type="media" sz="quarter" idx="13"/>
          </p:nvPr>
        </p:nvGraphicFramePr>
        <p:xfrm>
          <a:off x="2091000" y="1295076"/>
          <a:ext cx="7284140" cy="522147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458873"/>
                <a:gridCol w="1825267"/>
              </a:tblGrid>
              <a:tr h="269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Призначення коштів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Сума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Виділено коштів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105374 грн.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Використано коштів :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Дидактичні матеріали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42801,94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Папір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5697,26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Папки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6868,00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Зошити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6228,00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Словники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5407,49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 err="1"/>
                        <a:t>Ламінатори</a:t>
                      </a:r>
                      <a:r>
                        <a:rPr lang="uk-UA" sz="2000" dirty="0"/>
                        <a:t> (7шт.)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4690,00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Плівка для </a:t>
                      </a:r>
                      <a:r>
                        <a:rPr lang="uk-UA" sz="2000" dirty="0" err="1"/>
                        <a:t>ламінуванна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6722,66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Годинники пісочні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1521,03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Спортивні товари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3104,57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 dirty="0" err="1"/>
                        <a:t>Телерій</a:t>
                      </a:r>
                      <a:r>
                        <a:rPr lang="uk-UA" sz="2000" dirty="0"/>
                        <a:t> ( 7шт )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13655,25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000"/>
                        <a:t>Фліпчарт ( 7шт )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8656,20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9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Разом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105352,40 грн.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4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Залишок коштів </a:t>
                      </a: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21,60 </a:t>
                      </a:r>
                      <a:r>
                        <a:rPr lang="uk-UA" sz="2000" dirty="0" err="1"/>
                        <a:t>грн</a:t>
                      </a:r>
                      <a:endParaRPr lang="uk-UA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381000" y="234000"/>
            <a:ext cx="10602913" cy="770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14400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ВИКОРИСТАННЯ БЮДЖЕТНИХ КОШТІВ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НУШ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(засоби навчання ) 202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0/2021 навчальний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рік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599000"/>
            <a:ext cx="1241545" cy="192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Мультимедиа 6"/>
          <p:cNvGraphicFramePr>
            <a:graphicFrameLocks noGrp="1"/>
          </p:cNvGraphicFramePr>
          <p:nvPr>
            <p:ph type="media" sz="quarter" idx="13"/>
          </p:nvPr>
        </p:nvGraphicFramePr>
        <p:xfrm>
          <a:off x="2721000" y="1584000"/>
          <a:ext cx="7689140" cy="403130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762388"/>
                <a:gridCol w="1926752"/>
              </a:tblGrid>
              <a:tr h="2920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Призначення коштів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Сума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Виділено коштів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137682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Використано коштів :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Ноутбук ( 7 шт. )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73400,00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БФП  ( 7шт. )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42525,00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Телевізор ( 3шт.)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20997,00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Разом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 136922 грн.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3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/>
                        <a:t>Залишок коштів 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400" dirty="0"/>
                        <a:t>760 грн.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381000" y="234000"/>
            <a:ext cx="10602913" cy="770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14400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ВИКОРИСТАННЯ БЮДЖЕТНИХ КОШТІВ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НУШ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(техніка) 202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0/2021 навчальний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рік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599000"/>
            <a:ext cx="1241545" cy="192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Мультимедиа 5"/>
          <p:cNvGraphicFramePr>
            <a:graphicFrameLocks noGrp="1"/>
          </p:cNvGraphicFramePr>
          <p:nvPr>
            <p:ph type="media" sz="quarter" idx="13"/>
          </p:nvPr>
        </p:nvGraphicFramePr>
        <p:xfrm>
          <a:off x="2816860" y="1188403"/>
          <a:ext cx="6558280" cy="49377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914900"/>
                <a:gridCol w="164338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Призначення коштів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Сума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Виділено коштів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70000 грн.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Використано коштів :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Дидактичні матеріали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8320,00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Папір (10 пач.)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859,56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Скелет людини (1шт.)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3950,00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Торс людини ( 1шт.)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5900,00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Комплект плакатів ( 32 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3593,66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Навчальний посібник (140 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16800,00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Словники ( 7шт.)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625,00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Ламінатори (1шт.)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3133,96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Плівка для ламінування ( 4 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704,93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 Чорнила для принтера (16 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1639,54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Годинники пісочні(13шт.)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817,35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70510" algn="l"/>
                        </a:tabLst>
                      </a:pPr>
                      <a:r>
                        <a:rPr lang="uk-UA" sz="1800"/>
                        <a:t>Спортивні товари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23656,00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Разом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70000 грн.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3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/>
                        <a:t>Залишок коштів </a:t>
                      </a:r>
                      <a:endParaRPr lang="uk-UA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1800" dirty="0"/>
                        <a:t>0,00 </a:t>
                      </a:r>
                      <a:r>
                        <a:rPr lang="uk-UA" sz="1800" dirty="0" err="1"/>
                        <a:t>грн</a:t>
                      </a:r>
                      <a:endParaRPr lang="uk-UA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381000" y="234000"/>
            <a:ext cx="10602913" cy="770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lIns="14400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ВИКОРИСТАННЯ БЮДЖЕТНИХ КОШТІВ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НУШ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(пілотні</a:t>
            </a:r>
            <a:r>
              <a:rPr kumimoji="0" lang="uk-UA" sz="2800" b="1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класи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) 202</a:t>
            </a:r>
            <a:r>
              <a:rPr lang="uk-UA" sz="2800" b="1" dirty="0" smtClean="0">
                <a:solidFill>
                  <a:srgbClr val="FFC000"/>
                </a:solidFill>
                <a:ea typeface="+mj-ea"/>
                <a:cs typeface="+mj-cs"/>
              </a:rPr>
              <a:t>0/2021 навчальний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рік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5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4599000"/>
            <a:ext cx="1241545" cy="192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3"/>
          <p:cNvSpPr>
            <a:spLocks noGrp="1"/>
          </p:cNvSpPr>
          <p:nvPr>
            <p:ph type="title"/>
          </p:nvPr>
        </p:nvSpPr>
        <p:spPr>
          <a:xfrm rot="21240000">
            <a:off x="-4763" y="887413"/>
            <a:ext cx="4805363" cy="10620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sz="2800" b="1" dirty="0" smtClean="0">
                <a:solidFill>
                  <a:srgbClr val="FFC000"/>
                </a:solidFill>
              </a:rPr>
              <a:t>ФІНАНСОВО-ГОСПОДАРСЬКА ДІЯЛЬНІСТЬ</a:t>
            </a:r>
            <a:endParaRPr lang="en-US" sz="2800" b="1" dirty="0" smtClean="0">
              <a:solidFill>
                <a:srgbClr val="FFC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13A2D-BE73-4045-A0D3-A5B8617AD5B5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4926000" y="636588"/>
            <a:ext cx="6929999" cy="162083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ЗВІТ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 НАДХОДЖЕННЯ БЛАГОДІЙНОЇ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ДОПОМОГИ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За 2020 </a:t>
            </a:r>
            <a:r>
              <a:rPr lang="uk-UA" sz="28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Р. 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Users\ndk7\Desktop\Виступ директор\нові\708615_158853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00" y="3429000"/>
            <a:ext cx="1996195" cy="3094875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ph type="tbl" sz="quarter" idx="13"/>
          </p:nvPr>
        </p:nvGraphicFramePr>
        <p:xfrm>
          <a:off x="3126001" y="2676425"/>
          <a:ext cx="8154774" cy="280944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6190463"/>
                <a:gridCol w="1964311"/>
              </a:tblGrid>
              <a:tr h="3527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Призначення коштів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Сума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52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1. Господарські товари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1572,96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52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2. Будівельні матеріали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684,00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52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3. Встановлення припливно-витяжної системи вентиляції 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14620,00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52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352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uk-UA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  <a:tr h="4361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/>
                        <a:t>Разом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uk-UA" sz="2000" dirty="0"/>
                        <a:t>16876,96 грн.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533" marR="6153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uk-UA" b="1" dirty="0" smtClean="0">
                <a:solidFill>
                  <a:srgbClr val="FFC000"/>
                </a:solidFill>
              </a:rPr>
              <a:t>Педагогічний колектив працює над єдиною проблемою: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16000" y="1825625"/>
            <a:ext cx="9937800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 </a:t>
            </a:r>
            <a:r>
              <a:rPr lang="uk-UA" sz="5400" b="1" dirty="0" smtClean="0"/>
              <a:t>“Застосування педагогіки партнерства у розкритті та розвитку здібностей, талантів та можливостей кожної дитини”</a:t>
            </a:r>
          </a:p>
          <a:p>
            <a:endParaRPr lang="en-US" dirty="0"/>
          </a:p>
          <a:p>
            <a:endParaRPr lang="ru-RU" dirty="0"/>
          </a:p>
        </p:txBody>
      </p:sp>
      <p:pic>
        <p:nvPicPr>
          <p:cNvPr id="1026" name="Picture 2" descr="C:\Users\ndk7\Desktop\Виступ директор\нові\69a477754eb52851f3d6709dfe015b95.png"/>
          <p:cNvPicPr>
            <a:picLocks noChangeAspect="1" noChangeArrowheads="1"/>
          </p:cNvPicPr>
          <p:nvPr/>
        </p:nvPicPr>
        <p:blipFill>
          <a:blip r:embed="rId2" cstate="print"/>
          <a:srcRect r="62772" b="7489"/>
          <a:stretch>
            <a:fillRect/>
          </a:stretch>
        </p:blipFill>
        <p:spPr bwMode="auto">
          <a:xfrm>
            <a:off x="516000" y="2124000"/>
            <a:ext cx="1665000" cy="382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298322-B665-4E6E-8C67-801B45217131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5299" name="Title 3"/>
          <p:cNvSpPr>
            <a:spLocks noGrp="1"/>
          </p:cNvSpPr>
          <p:nvPr>
            <p:ph type="title"/>
          </p:nvPr>
        </p:nvSpPr>
        <p:spPr>
          <a:xfrm rot="21180000">
            <a:off x="331844" y="613504"/>
            <a:ext cx="4068762" cy="919163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uk-UA" b="1" dirty="0" smtClean="0">
                <a:solidFill>
                  <a:srgbClr val="FFC000"/>
                </a:solidFill>
              </a:rPr>
              <a:t> </a:t>
            </a:r>
            <a:r>
              <a:rPr lang="uk-UA" sz="4000" b="1" dirty="0" smtClean="0">
                <a:solidFill>
                  <a:srgbClr val="FFC000"/>
                </a:solidFill>
              </a:rPr>
              <a:t>Виховна робота </a:t>
            </a:r>
            <a:endParaRPr b="1" dirty="0" smtClean="0">
              <a:solidFill>
                <a:srgbClr val="FFC000"/>
              </a:solidFill>
            </a:endParaRPr>
          </a:p>
        </p:txBody>
      </p:sp>
      <p:sp>
        <p:nvSpPr>
          <p:cNvPr id="5530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44625" y="2373313"/>
            <a:ext cx="9302750" cy="2111375"/>
          </a:xfrm>
        </p:spPr>
        <p:txBody>
          <a:bodyPr/>
          <a:lstStyle/>
          <a:p>
            <a:pPr eaLnBrk="1" hangingPunct="1"/>
            <a:r>
              <a:rPr lang="uk-UA" u="sng" smtClean="0">
                <a:solidFill>
                  <a:schemeClr val="accent2"/>
                </a:solidFill>
              </a:rPr>
              <a:t> </a:t>
            </a:r>
            <a:endParaRPr lang="en-US" u="sng" smtClean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5585" y="860743"/>
            <a:ext cx="11204294" cy="58169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</a:t>
            </a:r>
          </a:p>
          <a:p>
            <a:pPr algn="ctr">
              <a:defRPr/>
            </a:pPr>
            <a:r>
              <a:rPr lang="uk-UA" sz="4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центрі виховного процесу є особистість </a:t>
            </a:r>
          </a:p>
          <a:p>
            <a:pPr algn="ctr">
              <a:defRPr/>
            </a:pPr>
            <a:r>
              <a:rPr lang="uk-UA" sz="4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дитини, її нахили, здібності, потреби, інтереси, характер</a:t>
            </a:r>
            <a:endParaRPr lang="ru-RU" sz="40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000" b="1" u="sng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Мета </a:t>
            </a:r>
            <a:r>
              <a:rPr lang="ru-RU" sz="4000" b="1" u="sng" dirty="0" err="1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виховної</a:t>
            </a:r>
            <a:r>
              <a:rPr lang="ru-RU" sz="4000" b="1" u="sng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u="sng" dirty="0" err="1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роботи</a:t>
            </a:r>
            <a:r>
              <a:rPr lang="ru-RU" sz="4000" b="1" u="sng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</a:p>
          <a:p>
            <a:pPr algn="just">
              <a:defRPr/>
            </a:pPr>
            <a:r>
              <a:rPr lang="ru-RU" sz="24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</a:t>
            </a:r>
          </a:p>
          <a:p>
            <a:pPr algn="just">
              <a:defRPr/>
            </a:pPr>
            <a:r>
              <a:rPr lang="ru-RU" sz="24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Створити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психологічно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комфортну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атмосферу для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навчання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виховання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успішних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щасливих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дітей</a:t>
            </a: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</a:p>
          <a:p>
            <a:pPr algn="ctr">
              <a:defRPr/>
            </a:pPr>
            <a:r>
              <a:rPr lang="uk-UA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>
              <a:defRPr/>
            </a:pP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42" name="Picture 2" descr="C:\Users\ndk7\Desktop\Виступ директор\нові\hello_html_54adae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000" y="2815558"/>
            <a:ext cx="3015000" cy="1202183"/>
          </a:xfrm>
          <a:prstGeom prst="rect">
            <a:avLst/>
          </a:prstGeom>
          <a:noFill/>
        </p:spPr>
      </p:pic>
      <p:pic>
        <p:nvPicPr>
          <p:cNvPr id="10244" name="Picture 4" descr="C:\Users\ndk7\Desktop\Виступ директор\нові\unna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6000" y="279000"/>
            <a:ext cx="1485000" cy="1392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ndk7\Desktop\Виступ директор\нові\bubbl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000" y="1"/>
            <a:ext cx="6588862" cy="198900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FA2B8B3-E5E7-4081-A263-3D81F1CB6FEE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6323" name="Title 3"/>
          <p:cNvSpPr>
            <a:spLocks noGrp="1"/>
          </p:cNvSpPr>
          <p:nvPr>
            <p:ph type="title"/>
          </p:nvPr>
        </p:nvSpPr>
        <p:spPr>
          <a:xfrm rot="21180000">
            <a:off x="241844" y="568503"/>
            <a:ext cx="4068762" cy="919163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uk-UA" b="1" dirty="0" smtClean="0">
                <a:solidFill>
                  <a:srgbClr val="FFC000"/>
                </a:solidFill>
              </a:rPr>
              <a:t> </a:t>
            </a:r>
            <a:r>
              <a:rPr lang="uk-UA" sz="4000" b="1" dirty="0" smtClean="0">
                <a:solidFill>
                  <a:srgbClr val="FFC000"/>
                </a:solidFill>
              </a:rPr>
              <a:t>Виховна робота </a:t>
            </a:r>
            <a:endParaRPr b="1" dirty="0" smtClean="0">
              <a:solidFill>
                <a:srgbClr val="FFC000"/>
              </a:solidFill>
            </a:endParaRPr>
          </a:p>
        </p:txBody>
      </p:sp>
      <p:sp>
        <p:nvSpPr>
          <p:cNvPr id="5632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44625" y="2373313"/>
            <a:ext cx="9302750" cy="2111375"/>
          </a:xfrm>
        </p:spPr>
        <p:txBody>
          <a:bodyPr/>
          <a:lstStyle/>
          <a:p>
            <a:pPr eaLnBrk="1" hangingPunct="1"/>
            <a:r>
              <a:rPr lang="uk-UA" u="sng" smtClean="0">
                <a:solidFill>
                  <a:schemeClr val="accent2"/>
                </a:solidFill>
              </a:rPr>
              <a:t> </a:t>
            </a:r>
            <a:endParaRPr lang="en-US" u="sng" smtClean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9838" y="339882"/>
            <a:ext cx="11752162" cy="62478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  <a:defRPr/>
            </a:pPr>
            <a:r>
              <a:rPr lang="uk-UA" sz="4400" b="1" u="sng" dirty="0">
                <a:ln w="11430"/>
                <a:solidFill>
                  <a:srgbClr val="FFC000"/>
                </a:solidFill>
              </a:rPr>
              <a:t>Завдання виховної роботи: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Формування в учнів національної свідомості, патріотизму і любові до рідного краю, України.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Формування правової культури. Виховання поваги до Конституції України, законодавства, державної мови і державних символів.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Формування в особистості духовно-моральних принципів.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Формування соціально активної, фізично здорової та духовно багатої особистості.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Виховання в здобувачів освіти відповідальності за збереження природних багатств.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Організація</a:t>
            </a:r>
            <a:r>
              <a:rPr lang="ru-RU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цікавого</a:t>
            </a:r>
            <a:r>
              <a:rPr lang="ru-RU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дозвілля</a:t>
            </a:r>
            <a:r>
              <a:rPr lang="ru-RU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здобувачів</a:t>
            </a:r>
            <a:r>
              <a:rPr lang="ru-RU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освіти</a:t>
            </a:r>
            <a:r>
              <a:rPr lang="ru-RU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Згуртування учнівських колективів через участь у різноманітних </a:t>
            </a:r>
            <a:r>
              <a:rPr lang="uk-UA" sz="20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проєктах</a:t>
            </a: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0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Соціальний захист і підтримка здобувачів освіти. </a:t>
            </a:r>
            <a:endParaRPr lang="ru-RU" sz="24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>
              <a:defRPr/>
            </a:pP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8839067-8545-4CC7-9B6D-FAB72DC5B2DD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57347" name="Title 3"/>
          <p:cNvSpPr>
            <a:spLocks noGrp="1"/>
          </p:cNvSpPr>
          <p:nvPr>
            <p:ph type="title"/>
          </p:nvPr>
        </p:nvSpPr>
        <p:spPr>
          <a:xfrm rot="21180000">
            <a:off x="286845" y="613504"/>
            <a:ext cx="4068762" cy="919163"/>
          </a:xfrm>
        </p:spPr>
        <p:txBody>
          <a:bodyPr anchor="t">
            <a:normAutofit fontScale="90000"/>
          </a:bodyPr>
          <a:lstStyle/>
          <a:p>
            <a:pPr algn="ctr" eaLnBrk="1" hangingPunct="1"/>
            <a:r>
              <a:rPr lang="uk-UA" sz="3600" dirty="0" smtClean="0"/>
              <a:t> </a:t>
            </a:r>
            <a:r>
              <a:rPr lang="uk-UA" sz="4000" b="1" dirty="0" smtClean="0">
                <a:solidFill>
                  <a:srgbClr val="FFC000"/>
                </a:solidFill>
              </a:rPr>
              <a:t>Виховна робота </a:t>
            </a:r>
            <a:endParaRPr b="1" dirty="0" smtClean="0">
              <a:solidFill>
                <a:srgbClr val="FFC000"/>
              </a:solidFill>
            </a:endParaRPr>
          </a:p>
        </p:txBody>
      </p:sp>
      <p:sp>
        <p:nvSpPr>
          <p:cNvPr id="5734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44625" y="2373313"/>
            <a:ext cx="9302750" cy="2111375"/>
          </a:xfrm>
        </p:spPr>
        <p:txBody>
          <a:bodyPr/>
          <a:lstStyle/>
          <a:p>
            <a:pPr eaLnBrk="1" hangingPunct="1"/>
            <a:r>
              <a:rPr lang="uk-UA" u="sng" smtClean="0">
                <a:solidFill>
                  <a:schemeClr val="accent2"/>
                </a:solidFill>
              </a:rPr>
              <a:t> </a:t>
            </a:r>
            <a:endParaRPr lang="en-US" u="sng" smtClean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5584" y="1250066"/>
            <a:ext cx="13750725" cy="452431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u="sng" dirty="0" err="1">
                <a:ln w="11430"/>
                <a:solidFill>
                  <a:srgbClr val="FFC000"/>
                </a:solidFill>
              </a:rPr>
              <a:t>Принципи</a:t>
            </a:r>
            <a:r>
              <a:rPr lang="ru-RU" sz="3600" b="1" u="sng" dirty="0">
                <a:ln w="11430"/>
                <a:solidFill>
                  <a:srgbClr val="FFC000"/>
                </a:solidFill>
              </a:rPr>
              <a:t> </a:t>
            </a:r>
          </a:p>
          <a:p>
            <a:pPr algn="ctr">
              <a:defRPr/>
            </a:pPr>
            <a:r>
              <a:rPr lang="ru-RU" sz="3600" b="1" u="sng" dirty="0" err="1">
                <a:ln w="11430"/>
                <a:solidFill>
                  <a:srgbClr val="FFC000"/>
                </a:solidFill>
              </a:rPr>
              <a:t>організації</a:t>
            </a:r>
            <a:r>
              <a:rPr lang="ru-RU" sz="3600" b="1" u="sng" dirty="0">
                <a:ln w="11430"/>
                <a:solidFill>
                  <a:srgbClr val="FFC000"/>
                </a:solidFill>
              </a:rPr>
              <a:t> </a:t>
            </a:r>
            <a:r>
              <a:rPr lang="ru-RU" sz="3600" b="1" u="sng" dirty="0" err="1">
                <a:ln w="11430"/>
                <a:solidFill>
                  <a:srgbClr val="FFC000"/>
                </a:solidFill>
              </a:rPr>
              <a:t>виховної</a:t>
            </a:r>
            <a:r>
              <a:rPr lang="ru-RU" sz="3600" b="1" u="sng" dirty="0">
                <a:ln w="11430"/>
                <a:solidFill>
                  <a:srgbClr val="FFC000"/>
                </a:solidFill>
              </a:rPr>
              <a:t> </a:t>
            </a:r>
            <a:r>
              <a:rPr lang="ru-RU" sz="3600" b="1" u="sng" dirty="0" err="1">
                <a:ln w="11430"/>
                <a:solidFill>
                  <a:srgbClr val="FFC000"/>
                </a:solidFill>
              </a:rPr>
              <a:t>системи</a:t>
            </a:r>
            <a:r>
              <a:rPr lang="ru-RU" sz="3600" b="1" u="sng" dirty="0">
                <a:ln w="11430"/>
                <a:solidFill>
                  <a:srgbClr val="FFC000"/>
                </a:solidFill>
              </a:rPr>
              <a:t>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ru-RU" sz="32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Максимально </a:t>
            </a:r>
            <a:r>
              <a:rPr lang="ru-RU" sz="28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можлива</a:t>
            </a:r>
            <a:r>
              <a:rPr lang="ru-RU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свобода </a:t>
            </a:r>
            <a:r>
              <a:rPr lang="ru-RU" sz="28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дитини</a:t>
            </a:r>
            <a:r>
              <a:rPr lang="ru-RU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у </a:t>
            </a:r>
            <a:r>
              <a:rPr lang="ru-RU" sz="2800" b="1" dirty="0" err="1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виборі</a:t>
            </a:r>
            <a:r>
              <a:rPr lang="ru-RU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just">
              <a:lnSpc>
                <a:spcPct val="150000"/>
              </a:lnSpc>
              <a:defRPr/>
            </a:pPr>
            <a:r>
              <a:rPr lang="uk-UA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форми та міри власної участі у виховному процесі.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Врахування особистісних особливостей здобувачів освіти.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uk-UA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Орієнтація на самостійну та активну участь дітей </a:t>
            </a:r>
          </a:p>
          <a:p>
            <a:pPr algn="just">
              <a:lnSpc>
                <a:spcPct val="150000"/>
              </a:lnSpc>
              <a:defRPr/>
            </a:pPr>
            <a:r>
              <a:rPr lang="uk-UA" sz="2800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виховному процесі.</a:t>
            </a:r>
            <a:endParaRPr lang="ru-RU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2291" name="Picture 3" descr="C:\Users\ndk7\Desktop\Виступ директор\нові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6000" y="5094000"/>
            <a:ext cx="1665000" cy="1469937"/>
          </a:xfrm>
          <a:prstGeom prst="rect">
            <a:avLst/>
          </a:prstGeom>
          <a:noFill/>
        </p:spPr>
      </p:pic>
      <p:pic>
        <p:nvPicPr>
          <p:cNvPr id="12292" name="Picture 4" descr="C:\Users\ndk7\Desktop\Виступ директор\нові\image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41000" y="369000"/>
            <a:ext cx="1260000" cy="172593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586000" y="1944000"/>
            <a:ext cx="405000" cy="270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 rot="21240000">
            <a:off x="163513" y="1035050"/>
            <a:ext cx="4706937" cy="7000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dirty="0" smtClean="0"/>
              <a:t>    </a:t>
            </a:r>
            <a:r>
              <a:rPr lang="uk-UA" dirty="0" smtClean="0">
                <a:solidFill>
                  <a:srgbClr val="FFC000"/>
                </a:solidFill>
              </a:rPr>
              <a:t>Яскраві сторінки шкільного життя!</a:t>
            </a:r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A751207-9E40-4A12-9DE5-8262479E6BDB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58373" name="Рисунок 9"/>
          <p:cNvSpPr>
            <a:spLocks noGrp="1" noTextEdit="1"/>
          </p:cNvSpPr>
          <p:nvPr>
            <p:ph type="pic" sz="quarter" idx="13"/>
          </p:nvPr>
        </p:nvSpPr>
        <p:spPr>
          <a:xfrm>
            <a:off x="3314700" y="793750"/>
            <a:ext cx="8877300" cy="6064250"/>
          </a:xfrm>
          <a:custGeom>
            <a:avLst/>
            <a:gdLst>
              <a:gd name="T0" fmla="*/ 937857 w 8877760"/>
              <a:gd name="T1" fmla="*/ 6054883 h 6064783"/>
              <a:gd name="T2" fmla="*/ 0 w 8877760"/>
              <a:gd name="T3" fmla="*/ 2173422 h 6064783"/>
              <a:gd name="T4" fmla="*/ 8871812 w 8877760"/>
              <a:gd name="T5" fmla="*/ 0 h 6064783"/>
              <a:gd name="T6" fmla="*/ 8872196 w 8877760"/>
              <a:gd name="T7" fmla="*/ 6058399 h 6064783"/>
              <a:gd name="T8" fmla="*/ 937857 w 8877760"/>
              <a:gd name="T9" fmla="*/ 6054883 h 6064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77760"/>
              <a:gd name="T16" fmla="*/ 0 h 6064783"/>
              <a:gd name="T17" fmla="*/ 8877760 w 8877760"/>
              <a:gd name="T18" fmla="*/ 6064783 h 60647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</p:spPr>
      </p:sp>
      <p:pic>
        <p:nvPicPr>
          <p:cNvPr id="58374" name="Picture 13" descr="C:\Users\ndk7\Desktop\стратегія картинки\57092ba6e2b63153fbd284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896765">
            <a:off x="3338513" y="549275"/>
            <a:ext cx="8897937" cy="663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14" descr="C:\Users\ndk7\Desktop\стратегія картинки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19000"/>
            <a:ext cx="29162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ndk7\Desktop\Виступ директор\нові\0200m3m6-866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5387" y="1404000"/>
            <a:ext cx="8055613" cy="485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76000" y="593725"/>
            <a:ext cx="10731949" cy="103887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Оберігаємо щасливе дитинство наших дітей!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ndk7\Desktop\Виступ директор\нові\02006qbo-37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1000" y="2619000"/>
            <a:ext cx="3240000" cy="2323929"/>
          </a:xfrm>
          <a:prstGeom prst="rect">
            <a:avLst/>
          </a:prstGeom>
          <a:noFill/>
        </p:spPr>
      </p:pic>
      <p:pic>
        <p:nvPicPr>
          <p:cNvPr id="7" name="Picture 9" descr="C:\Users\ndk7\Desktop\стратегія картинки\001.png"/>
          <p:cNvPicPr>
            <a:picLocks noChangeAspect="1" noChangeArrowheads="1"/>
          </p:cNvPicPr>
          <p:nvPr/>
        </p:nvPicPr>
        <p:blipFill>
          <a:blip r:embed="rId3" cstate="print"/>
          <a:srcRect t="2879"/>
          <a:stretch>
            <a:fillRect/>
          </a:stretch>
        </p:blipFill>
        <p:spPr bwMode="auto">
          <a:xfrm>
            <a:off x="1506000" y="1273222"/>
            <a:ext cx="8415000" cy="558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uk-UA" b="1" dirty="0" smtClean="0">
                <a:solidFill>
                  <a:srgbClr val="FFC000"/>
                </a:solidFill>
              </a:rPr>
              <a:t>Кількісний склад працівників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 flipV="1">
            <a:off x="6771000" y="4913999"/>
            <a:ext cx="4770000" cy="898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>
            <a:off x="6007977" y="4192000"/>
            <a:ext cx="479425" cy="69426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uk-UA" b="1" dirty="0" smtClean="0">
                <a:solidFill>
                  <a:srgbClr val="FFFFFF"/>
                </a:solidFill>
                <a:latin typeface="Arial" charset="0"/>
              </a:rPr>
              <a:t>5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3185688" y="4371619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3432572" y="2390419"/>
            <a:ext cx="64008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133593" y="1727373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4026000" y="1854000"/>
            <a:ext cx="56693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Учителів початкових класів – 23 педагоги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185688" y="1857019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3432572" y="3228619"/>
            <a:ext cx="64008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3133593" y="2565574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3185688" y="2695219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3434689" y="4065233"/>
            <a:ext cx="6398683" cy="1587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3133593" y="3403774"/>
            <a:ext cx="479425" cy="69426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3185688" y="3533419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866000" y="4869000"/>
            <a:ext cx="3563428" cy="3556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>
            <a:off x="877978" y="4327001"/>
            <a:ext cx="479425" cy="694267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vert="wordArtVert" wrap="none" anchor="ctr">
            <a:flatTx/>
          </a:bodyPr>
          <a:lstStyle/>
          <a:p>
            <a:pPr algn="ctr" eaLnBrk="0" hangingPunct="0"/>
            <a:r>
              <a:rPr lang="uk-UA" b="1" dirty="0" smtClean="0">
                <a:solidFill>
                  <a:srgbClr val="FFFFFF"/>
                </a:solidFill>
                <a:latin typeface="Arial" charset="0"/>
              </a:rPr>
              <a:t>4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3185688" y="5232044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981000" y="2754000"/>
            <a:ext cx="552644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3366"/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Учителів англійської мови – 7 педагогів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4026000" y="3564000"/>
            <a:ext cx="536243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Учителів - предметників –  9 педагогів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6726000" y="4284000"/>
            <a:ext cx="476611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Практичний психолог –  1 педагог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2046000" y="4329000"/>
            <a:ext cx="285559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Логопед – 1 педагог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23" name="Line 256"/>
          <p:cNvSpPr>
            <a:spLocks noChangeShapeType="1"/>
          </p:cNvSpPr>
          <p:nvPr/>
        </p:nvSpPr>
        <p:spPr bwMode="gray">
          <a:xfrm flipV="1">
            <a:off x="2001000" y="6039000"/>
            <a:ext cx="459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44" name="Rectangle 257"/>
          <p:cNvSpPr>
            <a:spLocks noChangeArrowheads="1"/>
          </p:cNvSpPr>
          <p:nvPr/>
        </p:nvSpPr>
        <p:spPr bwMode="gray">
          <a:xfrm>
            <a:off x="1102978" y="5362000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uk-UA" b="1" dirty="0" smtClean="0">
                <a:solidFill>
                  <a:srgbClr val="FFFFFF"/>
                </a:solidFill>
                <a:latin typeface="Arial" charset="0"/>
              </a:rPr>
              <a:t>6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" name="Rectangle 264"/>
          <p:cNvSpPr>
            <a:spLocks noChangeArrowheads="1"/>
          </p:cNvSpPr>
          <p:nvPr/>
        </p:nvSpPr>
        <p:spPr bwMode="gray">
          <a:xfrm>
            <a:off x="7132977" y="5317000"/>
            <a:ext cx="479425" cy="69426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uk-UA" b="1" dirty="0" smtClean="0">
                <a:solidFill>
                  <a:srgbClr val="FFFFFF"/>
                </a:solidFill>
                <a:latin typeface="Arial" charset="0"/>
              </a:rPr>
              <a:t>7</a:t>
            </a:r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6" name="Line 256"/>
          <p:cNvSpPr>
            <a:spLocks noChangeShapeType="1"/>
          </p:cNvSpPr>
          <p:nvPr/>
        </p:nvSpPr>
        <p:spPr bwMode="gray">
          <a:xfrm flipV="1">
            <a:off x="7941000" y="5994000"/>
            <a:ext cx="373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48" name="Text Box 272"/>
          <p:cNvSpPr txBox="1">
            <a:spLocks noChangeArrowheads="1"/>
          </p:cNvSpPr>
          <p:nvPr/>
        </p:nvSpPr>
        <p:spPr bwMode="gray">
          <a:xfrm>
            <a:off x="2091000" y="5454000"/>
            <a:ext cx="46428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Педагог – організатор – 1 педагог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9" name="Text Box 271"/>
          <p:cNvSpPr txBox="1">
            <a:spLocks noChangeArrowheads="1"/>
          </p:cNvSpPr>
          <p:nvPr/>
        </p:nvSpPr>
        <p:spPr bwMode="gray">
          <a:xfrm>
            <a:off x="7896000" y="5454000"/>
            <a:ext cx="409499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Вихователів   – 22 педагога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pic>
        <p:nvPicPr>
          <p:cNvPr id="2050" name="Picture 2" descr="C:\Users\ndk7\Desktop\Виступ директор\нові\imag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000" y="2169000"/>
            <a:ext cx="1467431" cy="2010075"/>
          </a:xfrm>
          <a:prstGeom prst="parallelogram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uk-UA" b="1" dirty="0" smtClean="0">
                <a:solidFill>
                  <a:srgbClr val="FFC000"/>
                </a:solidFill>
              </a:rPr>
              <a:t>Кількісний склад працівників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731000" y="4869000"/>
            <a:ext cx="337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1237977" y="4192000"/>
            <a:ext cx="479425" cy="69426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280999" y="4329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7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81000" y="2439000"/>
            <a:ext cx="360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967977" y="1851999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821000" y="1944000"/>
            <a:ext cx="275748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3366"/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Заступник з ГР – 1 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1236000" y="1899000"/>
            <a:ext cx="3561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 flipV="1">
            <a:off x="1596000" y="3249000"/>
            <a:ext cx="342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67978" y="2662000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1145999" y="2709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3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551000" y="4059000"/>
            <a:ext cx="355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1102978" y="3427000"/>
            <a:ext cx="479425" cy="69426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1190999" y="3519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5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866000" y="5679000"/>
            <a:ext cx="333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1417978" y="5002000"/>
            <a:ext cx="479425" cy="694267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1505999" y="5094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9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2001000" y="2709000"/>
            <a:ext cx="217758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Бібліотекар – 1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2046000" y="3519000"/>
            <a:ext cx="211949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Бухгалтери – 2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2091000" y="4329000"/>
            <a:ext cx="186063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Секретар – 1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2271000" y="5184000"/>
            <a:ext cx="116249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М/с – 2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6727978" y="1897000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Line 256"/>
          <p:cNvSpPr>
            <a:spLocks noChangeShapeType="1"/>
          </p:cNvSpPr>
          <p:nvPr/>
        </p:nvSpPr>
        <p:spPr bwMode="gray">
          <a:xfrm>
            <a:off x="7401000" y="2529000"/>
            <a:ext cx="360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45" name="Text Box 258"/>
          <p:cNvSpPr txBox="1">
            <a:spLocks noChangeArrowheads="1"/>
          </p:cNvSpPr>
          <p:nvPr/>
        </p:nvSpPr>
        <p:spPr bwMode="gray">
          <a:xfrm>
            <a:off x="7671000" y="2034000"/>
            <a:ext cx="333443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3366"/>
                </a:solidFill>
                <a:latin typeface="Arial" charset="0"/>
              </a:rPr>
              <a:t> </a:t>
            </a:r>
            <a:r>
              <a:rPr lang="uk-UA" altLang="ru-RU" sz="2400" b="1" dirty="0" err="1" smtClean="0">
                <a:solidFill>
                  <a:srgbClr val="003366"/>
                </a:solidFill>
              </a:rPr>
              <a:t>Інженер-електронік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 - 1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6" name="Text Box 259"/>
          <p:cNvSpPr txBox="1">
            <a:spLocks noChangeArrowheads="1"/>
          </p:cNvSpPr>
          <p:nvPr/>
        </p:nvSpPr>
        <p:spPr bwMode="gray">
          <a:xfrm>
            <a:off x="6860999" y="1989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7" name="Rectangle 261"/>
          <p:cNvSpPr>
            <a:spLocks noChangeArrowheads="1"/>
          </p:cNvSpPr>
          <p:nvPr/>
        </p:nvSpPr>
        <p:spPr bwMode="gray">
          <a:xfrm rot="3419336">
            <a:off x="6817977" y="2617001"/>
            <a:ext cx="479425" cy="69426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8" name="Text Box 262"/>
          <p:cNvSpPr txBox="1">
            <a:spLocks noChangeArrowheads="1"/>
          </p:cNvSpPr>
          <p:nvPr/>
        </p:nvSpPr>
        <p:spPr bwMode="gray">
          <a:xfrm>
            <a:off x="6951000" y="2754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4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9" name="Line 260"/>
          <p:cNvSpPr>
            <a:spLocks noChangeShapeType="1"/>
          </p:cNvSpPr>
          <p:nvPr/>
        </p:nvSpPr>
        <p:spPr bwMode="gray">
          <a:xfrm flipV="1">
            <a:off x="7581000" y="3249000"/>
            <a:ext cx="342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1" name="Rectangle 264"/>
          <p:cNvSpPr>
            <a:spLocks noChangeArrowheads="1"/>
          </p:cNvSpPr>
          <p:nvPr/>
        </p:nvSpPr>
        <p:spPr bwMode="gray">
          <a:xfrm rot="3419336">
            <a:off x="6997978" y="3382000"/>
            <a:ext cx="479425" cy="69426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52" name="Text Box 265"/>
          <p:cNvSpPr txBox="1">
            <a:spLocks noChangeArrowheads="1"/>
          </p:cNvSpPr>
          <p:nvPr/>
        </p:nvSpPr>
        <p:spPr bwMode="gray">
          <a:xfrm>
            <a:off x="7086000" y="3474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6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3" name="Line 263"/>
          <p:cNvSpPr>
            <a:spLocks noChangeShapeType="1"/>
          </p:cNvSpPr>
          <p:nvPr/>
        </p:nvSpPr>
        <p:spPr bwMode="gray">
          <a:xfrm>
            <a:off x="7491000" y="4014000"/>
            <a:ext cx="355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4" name="Rectangle 254"/>
          <p:cNvSpPr>
            <a:spLocks noChangeArrowheads="1"/>
          </p:cNvSpPr>
          <p:nvPr/>
        </p:nvSpPr>
        <p:spPr bwMode="gray">
          <a:xfrm rot="3419336">
            <a:off x="7087977" y="4191999"/>
            <a:ext cx="479425" cy="69426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55" name="Text Box 255"/>
          <p:cNvSpPr txBox="1">
            <a:spLocks noChangeArrowheads="1"/>
          </p:cNvSpPr>
          <p:nvPr/>
        </p:nvSpPr>
        <p:spPr bwMode="gray">
          <a:xfrm>
            <a:off x="7176000" y="43290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8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6" name="Line 253"/>
          <p:cNvSpPr>
            <a:spLocks noChangeShapeType="1"/>
          </p:cNvSpPr>
          <p:nvPr/>
        </p:nvSpPr>
        <p:spPr bwMode="gray">
          <a:xfrm>
            <a:off x="7581000" y="4869000"/>
            <a:ext cx="337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7" name="Text Box 271"/>
          <p:cNvSpPr txBox="1">
            <a:spLocks noChangeArrowheads="1"/>
          </p:cNvSpPr>
          <p:nvPr/>
        </p:nvSpPr>
        <p:spPr bwMode="gray">
          <a:xfrm>
            <a:off x="7986000" y="4284000"/>
            <a:ext cx="30444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Працівники кухні – 6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58" name="Text Box 271"/>
          <p:cNvSpPr txBox="1">
            <a:spLocks noChangeArrowheads="1"/>
          </p:cNvSpPr>
          <p:nvPr/>
        </p:nvSpPr>
        <p:spPr bwMode="gray">
          <a:xfrm>
            <a:off x="7851000" y="3429000"/>
            <a:ext cx="189398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Робітник – 1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59" name="Text Box 271"/>
          <p:cNvSpPr txBox="1">
            <a:spLocks noChangeArrowheads="1"/>
          </p:cNvSpPr>
          <p:nvPr/>
        </p:nvSpPr>
        <p:spPr bwMode="gray">
          <a:xfrm>
            <a:off x="7671000" y="2709000"/>
            <a:ext cx="18085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Двірник – 1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0" name="Rectangle 267"/>
          <p:cNvSpPr>
            <a:spLocks noChangeArrowheads="1"/>
          </p:cNvSpPr>
          <p:nvPr/>
        </p:nvSpPr>
        <p:spPr bwMode="ltGray">
          <a:xfrm rot="3419336">
            <a:off x="3892977" y="5767000"/>
            <a:ext cx="479425" cy="694267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61" name="Text Box 268"/>
          <p:cNvSpPr txBox="1">
            <a:spLocks noChangeArrowheads="1"/>
          </p:cNvSpPr>
          <p:nvPr/>
        </p:nvSpPr>
        <p:spPr bwMode="gray">
          <a:xfrm>
            <a:off x="7135240" y="5094000"/>
            <a:ext cx="5277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10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2" name="Line 266"/>
          <p:cNvSpPr>
            <a:spLocks noChangeShapeType="1"/>
          </p:cNvSpPr>
          <p:nvPr/>
        </p:nvSpPr>
        <p:spPr bwMode="gray">
          <a:xfrm>
            <a:off x="7716000" y="5589000"/>
            <a:ext cx="333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3" name="Text Box 272"/>
          <p:cNvSpPr txBox="1">
            <a:spLocks noChangeArrowheads="1"/>
          </p:cNvSpPr>
          <p:nvPr/>
        </p:nvSpPr>
        <p:spPr bwMode="gray">
          <a:xfrm>
            <a:off x="8031000" y="5049000"/>
            <a:ext cx="26962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4" name="Rectangle 267"/>
          <p:cNvSpPr>
            <a:spLocks noChangeArrowheads="1"/>
          </p:cNvSpPr>
          <p:nvPr/>
        </p:nvSpPr>
        <p:spPr bwMode="ltGray">
          <a:xfrm rot="3419336">
            <a:off x="7285378" y="5109400"/>
            <a:ext cx="479425" cy="694267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65" name="Line 266"/>
          <p:cNvSpPr>
            <a:spLocks noChangeShapeType="1"/>
          </p:cNvSpPr>
          <p:nvPr/>
        </p:nvSpPr>
        <p:spPr bwMode="gray">
          <a:xfrm>
            <a:off x="4836000" y="6399000"/>
            <a:ext cx="333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6" name="Text Box 272"/>
          <p:cNvSpPr txBox="1">
            <a:spLocks noChangeArrowheads="1"/>
          </p:cNvSpPr>
          <p:nvPr/>
        </p:nvSpPr>
        <p:spPr bwMode="gray">
          <a:xfrm>
            <a:off x="4926000" y="5859000"/>
            <a:ext cx="118333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ПСП – 5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7" name="Text Box 268"/>
          <p:cNvSpPr txBox="1">
            <a:spLocks noChangeArrowheads="1"/>
          </p:cNvSpPr>
          <p:nvPr/>
        </p:nvSpPr>
        <p:spPr bwMode="gray">
          <a:xfrm>
            <a:off x="7270240" y="5229000"/>
            <a:ext cx="5277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10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8" name="Text Box 268"/>
          <p:cNvSpPr txBox="1">
            <a:spLocks noChangeArrowheads="1"/>
          </p:cNvSpPr>
          <p:nvPr/>
        </p:nvSpPr>
        <p:spPr bwMode="gray">
          <a:xfrm>
            <a:off x="3944496" y="5904000"/>
            <a:ext cx="51071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11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0" name="Text Box 272"/>
          <p:cNvSpPr txBox="1">
            <a:spLocks noChangeArrowheads="1"/>
          </p:cNvSpPr>
          <p:nvPr/>
        </p:nvSpPr>
        <p:spPr bwMode="gray">
          <a:xfrm>
            <a:off x="8166000" y="5004000"/>
            <a:ext cx="17057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rgbClr val="003366"/>
                </a:solidFill>
              </a:rPr>
              <a:t>Сторожі – 3</a:t>
            </a:r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pic>
        <p:nvPicPr>
          <p:cNvPr id="50" name="Picture 2" descr="C:\Users\ndk7\Desktop\Виступ директор\нові\imag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6000" y="2079000"/>
            <a:ext cx="1040359" cy="1425075"/>
          </a:xfrm>
          <a:prstGeom prst="parallelogram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uk-UA" b="1" dirty="0" smtClean="0">
                <a:solidFill>
                  <a:srgbClr val="FFC000"/>
                </a:solidFill>
              </a:rPr>
              <a:t>Якісний склад працівників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191000" y="4419000"/>
            <a:ext cx="346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532446" y="4071374"/>
            <a:ext cx="366348" cy="62052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94055" y="1939337"/>
            <a:ext cx="471784" cy="585341"/>
          </a:xfrm>
          <a:prstGeom prst="rect">
            <a:avLst/>
          </a:prstGeom>
          <a:solidFill>
            <a:srgbClr val="FFC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101000" y="2619000"/>
            <a:ext cx="4365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,,Вища</a:t>
            </a:r>
            <a:r>
              <a:rPr lang="en-US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”</a:t>
            </a: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категорія -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32 педагоги </a:t>
            </a:r>
          </a:p>
          <a:p>
            <a:pPr eaLnBrk="0" hangingPunct="0"/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 flipV="1">
            <a:off x="1056000" y="3114000"/>
            <a:ext cx="382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469243" y="2630095"/>
            <a:ext cx="364686" cy="623076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101000" y="3744000"/>
            <a:ext cx="369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472503" y="3323843"/>
            <a:ext cx="413476" cy="630579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146000" y="5364000"/>
            <a:ext cx="454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540051" y="4773746"/>
            <a:ext cx="426341" cy="610773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236000" y="3204000"/>
            <a:ext cx="323139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І категорія -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4 педагоги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281000" y="3879000"/>
            <a:ext cx="336925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ІІ категорія -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9 педагогів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1236000" y="4194000"/>
            <a:ext cx="459908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 максимальним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посадовим окладом -</a:t>
            </a:r>
            <a:r>
              <a:rPr lang="uk-UA" altLang="ru-RU" sz="2400" b="1" dirty="0" smtClean="0"/>
              <a:t>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 педагоги</a:t>
            </a:r>
            <a:endParaRPr lang="uk-UA" alt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6509587" y="1969956"/>
            <a:ext cx="433924" cy="685328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Text Box 258"/>
          <p:cNvSpPr txBox="1">
            <a:spLocks noChangeArrowheads="1"/>
          </p:cNvSpPr>
          <p:nvPr/>
        </p:nvSpPr>
        <p:spPr bwMode="gray">
          <a:xfrm>
            <a:off x="7401000" y="1899000"/>
            <a:ext cx="2565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3366"/>
                </a:solidFill>
                <a:latin typeface="Arial" charset="0"/>
              </a:rPr>
              <a:t> </a:t>
            </a:r>
            <a:r>
              <a:rPr lang="uk-UA" altLang="ru-RU" sz="2400" b="1" dirty="0" smtClean="0">
                <a:solidFill>
                  <a:srgbClr val="003366"/>
                </a:solidFill>
              </a:rPr>
              <a:t> </a:t>
            </a:r>
            <a:r>
              <a:rPr lang="uk-UA" altLang="ru-RU" sz="3200" b="1" i="1" dirty="0" smtClean="0">
                <a:solidFill>
                  <a:srgbClr val="680856"/>
                </a:solidFill>
              </a:rPr>
              <a:t>За званням:  </a:t>
            </a:r>
            <a:r>
              <a:rPr lang="uk-UA" alt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              </a:t>
            </a:r>
          </a:p>
          <a:p>
            <a:pPr eaLnBrk="0" hangingPunct="0"/>
            <a:endParaRPr lang="en-US" sz="2400" dirty="0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47" name="Rectangle 261"/>
          <p:cNvSpPr>
            <a:spLocks noChangeArrowheads="1"/>
          </p:cNvSpPr>
          <p:nvPr/>
        </p:nvSpPr>
        <p:spPr bwMode="gray">
          <a:xfrm rot="3419336">
            <a:off x="6479532" y="2974205"/>
            <a:ext cx="426939" cy="60985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9" name="Line 260"/>
          <p:cNvSpPr>
            <a:spLocks noChangeShapeType="1"/>
          </p:cNvSpPr>
          <p:nvPr/>
        </p:nvSpPr>
        <p:spPr bwMode="gray">
          <a:xfrm flipV="1">
            <a:off x="7356000" y="3744000"/>
            <a:ext cx="355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3" name="Line 263"/>
          <p:cNvSpPr>
            <a:spLocks noChangeShapeType="1"/>
          </p:cNvSpPr>
          <p:nvPr/>
        </p:nvSpPr>
        <p:spPr bwMode="gray">
          <a:xfrm>
            <a:off x="7311000" y="4644000"/>
            <a:ext cx="3555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59" name="Text Box 271"/>
          <p:cNvSpPr txBox="1">
            <a:spLocks noChangeArrowheads="1"/>
          </p:cNvSpPr>
          <p:nvPr/>
        </p:nvSpPr>
        <p:spPr bwMode="gray">
          <a:xfrm>
            <a:off x="7221000" y="2889000"/>
            <a:ext cx="375070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uk-UA" alt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“Учитель-методист”</a:t>
            </a: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-  </a:t>
            </a:r>
          </a:p>
          <a:p>
            <a:pPr eaLnBrk="0" hangingPunct="0"/>
            <a:r>
              <a:rPr lang="uk-UA" altLang="ru-RU" sz="2400" b="1" dirty="0" smtClean="0">
                <a:solidFill>
                  <a:schemeClr val="accent1"/>
                </a:solidFill>
              </a:rPr>
              <a:t>                            </a:t>
            </a:r>
            <a:r>
              <a:rPr lang="uk-UA" alt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11 педагогів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0" name="Rectangle 267"/>
          <p:cNvSpPr>
            <a:spLocks noChangeArrowheads="1"/>
          </p:cNvSpPr>
          <p:nvPr/>
        </p:nvSpPr>
        <p:spPr bwMode="ltGray">
          <a:xfrm rot="3419336">
            <a:off x="594975" y="5505767"/>
            <a:ext cx="383492" cy="676733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61" name="Text Box 268"/>
          <p:cNvSpPr txBox="1">
            <a:spLocks noChangeArrowheads="1"/>
          </p:cNvSpPr>
          <p:nvPr/>
        </p:nvSpPr>
        <p:spPr bwMode="gray">
          <a:xfrm>
            <a:off x="7135240" y="5094000"/>
            <a:ext cx="5277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FFFFFF"/>
                </a:solidFill>
                <a:latin typeface="Arial" charset="0"/>
              </a:rPr>
              <a:t>10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3" name="Text Box 272"/>
          <p:cNvSpPr txBox="1">
            <a:spLocks noChangeArrowheads="1"/>
          </p:cNvSpPr>
          <p:nvPr/>
        </p:nvSpPr>
        <p:spPr bwMode="gray">
          <a:xfrm>
            <a:off x="8031000" y="5049000"/>
            <a:ext cx="26962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65" name="Line 266"/>
          <p:cNvSpPr>
            <a:spLocks noChangeShapeType="1"/>
          </p:cNvSpPr>
          <p:nvPr/>
        </p:nvSpPr>
        <p:spPr bwMode="gray">
          <a:xfrm flipV="1">
            <a:off x="1101000" y="6174000"/>
            <a:ext cx="3780000" cy="0"/>
          </a:xfrm>
          <a:prstGeom prst="line">
            <a:avLst/>
          </a:prstGeom>
          <a:noFill/>
          <a:ln w="254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66" name="Text Box 272"/>
          <p:cNvSpPr txBox="1">
            <a:spLocks noChangeArrowheads="1"/>
          </p:cNvSpPr>
          <p:nvPr/>
        </p:nvSpPr>
        <p:spPr bwMode="gray">
          <a:xfrm>
            <a:off x="1416000" y="5634000"/>
            <a:ext cx="376192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“Спеціаліст”</a:t>
            </a: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uk-UA" altLang="ru-RU" sz="2400" b="1" dirty="0" smtClean="0"/>
              <a:t>- </a:t>
            </a:r>
            <a:r>
              <a:rPr lang="uk-UA" alt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15 педагогів</a:t>
            </a:r>
          </a:p>
        </p:txBody>
      </p:sp>
      <p:sp>
        <p:nvSpPr>
          <p:cNvPr id="71" name="Text Box 258"/>
          <p:cNvSpPr txBox="1">
            <a:spLocks noChangeArrowheads="1"/>
          </p:cNvSpPr>
          <p:nvPr/>
        </p:nvSpPr>
        <p:spPr bwMode="gray">
          <a:xfrm>
            <a:off x="1146000" y="1899000"/>
            <a:ext cx="4185000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altLang="ru-RU" sz="3200" b="1" i="1" dirty="0" smtClean="0">
                <a:solidFill>
                  <a:srgbClr val="680856"/>
                </a:solidFill>
              </a:rPr>
              <a:t>За кваліфікацією:      </a:t>
            </a:r>
            <a:r>
              <a:rPr lang="uk-UA" altLang="ru-RU" sz="2400" b="1" i="1" dirty="0" smtClean="0">
                <a:solidFill>
                  <a:srgbClr val="680856"/>
                </a:solidFill>
              </a:rPr>
              <a:t>          </a:t>
            </a:r>
            <a:endParaRPr lang="uk-UA" altLang="ru-RU" sz="2400" b="1" i="1" dirty="0">
              <a:solidFill>
                <a:srgbClr val="680856"/>
              </a:solidFill>
            </a:endParaRPr>
          </a:p>
        </p:txBody>
      </p:sp>
      <p:sp>
        <p:nvSpPr>
          <p:cNvPr id="73" name="Rectangle 267"/>
          <p:cNvSpPr>
            <a:spLocks noChangeArrowheads="1"/>
          </p:cNvSpPr>
          <p:nvPr/>
        </p:nvSpPr>
        <p:spPr bwMode="ltGray">
          <a:xfrm rot="3419336">
            <a:off x="6438254" y="4060485"/>
            <a:ext cx="508380" cy="732293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74" name="Text Box 270"/>
          <p:cNvSpPr txBox="1">
            <a:spLocks noChangeArrowheads="1"/>
          </p:cNvSpPr>
          <p:nvPr/>
        </p:nvSpPr>
        <p:spPr bwMode="gray">
          <a:xfrm>
            <a:off x="7356000" y="4104000"/>
            <a:ext cx="4466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alt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“Старший</a:t>
            </a: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alt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учитель”</a:t>
            </a:r>
            <a:r>
              <a:rPr lang="uk-UA" alt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- </a:t>
            </a:r>
            <a:r>
              <a:rPr lang="uk-UA" altLang="ru-RU" sz="2400" b="1" dirty="0" smtClean="0">
                <a:solidFill>
                  <a:schemeClr val="accent3">
                    <a:lumMod val="75000"/>
                  </a:schemeClr>
                </a:solidFill>
              </a:rPr>
              <a:t>9 педагогів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4099" name="Picture 3" descr="C:\Users\ndk7\Desktop\Виступ директор\нові\e1b11ad6431816b63c18ff836ef6c7e8.png"/>
          <p:cNvPicPr>
            <a:picLocks noChangeAspect="1" noChangeArrowheads="1"/>
          </p:cNvPicPr>
          <p:nvPr/>
        </p:nvPicPr>
        <p:blipFill>
          <a:blip r:embed="rId2" cstate="print"/>
          <a:srcRect t="47167"/>
          <a:stretch>
            <a:fillRect/>
          </a:stretch>
        </p:blipFill>
        <p:spPr bwMode="auto">
          <a:xfrm>
            <a:off x="156000" y="-126000"/>
            <a:ext cx="5761298" cy="1965838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FFC000"/>
                </a:solidFill>
              </a:rPr>
              <a:t>Зарахування до 1 класу </a:t>
            </a:r>
            <a:br>
              <a:rPr lang="uk-UA" b="1" dirty="0" smtClean="0">
                <a:solidFill>
                  <a:srgbClr val="FFC000"/>
                </a:solidFill>
              </a:rPr>
            </a:br>
            <a:r>
              <a:rPr lang="uk-UA" b="1" dirty="0" smtClean="0">
                <a:solidFill>
                  <a:srgbClr val="FFC000"/>
                </a:solidFill>
              </a:rPr>
              <a:t>на 2021/2022 н. р. 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 </a:t>
            </a:r>
            <a:endParaRPr lang="ru-RU" sz="2400" dirty="0"/>
          </a:p>
        </p:txBody>
      </p:sp>
      <p:pic>
        <p:nvPicPr>
          <p:cNvPr id="1026" name="Picture 2" descr="D:\документи\Сценар!!\картинки 1 вересня\ucheiniki.pn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774000"/>
            <a:ext cx="3195000" cy="3403414"/>
          </a:xfrm>
          <a:prstGeom prst="rect">
            <a:avLst/>
          </a:prstGeom>
          <a:noFill/>
        </p:spPr>
      </p:pic>
      <p:pic>
        <p:nvPicPr>
          <p:cNvPr id="1027" name="Picture 3" descr="D:\документи\Сценар!!\картинки 1 вересня\36293653.pn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9424433" y="2574000"/>
            <a:ext cx="2362167" cy="39142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86000" y="4194000"/>
            <a:ext cx="2951162" cy="90963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“ІНТЕЛЕКТ”</a:t>
            </a:r>
          </a:p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учнів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1000" y="4194000"/>
            <a:ext cx="2652712" cy="95885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НУШ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156 учнів 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ndk7\Desktop\unna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1000" y="1854000"/>
            <a:ext cx="3645000" cy="219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b="1" dirty="0" smtClean="0">
                <a:solidFill>
                  <a:srgbClr val="FFC000"/>
                </a:solidFill>
              </a:rPr>
              <a:t>Учнівський контингент 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16000" y="2213999"/>
            <a:ext cx="9937800" cy="3962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 </a:t>
            </a:r>
            <a:endParaRPr lang="ru-RU" sz="2400" dirty="0"/>
          </a:p>
        </p:txBody>
      </p:sp>
      <p:pic>
        <p:nvPicPr>
          <p:cNvPr id="2050" name="Picture 2" descr="C:\Users\ndk7\Desktop\unnamed 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721000" y="1854000"/>
            <a:ext cx="6705000" cy="22021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6000" y="4239000"/>
            <a:ext cx="1089000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Станом на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07. </a:t>
            </a: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09.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2020 </a:t>
            </a: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р.          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228                     184                             190                                 168     </a:t>
            </a: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/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770</a:t>
            </a:r>
            <a:endParaRPr lang="ru-RU" sz="2000" b="1" dirty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6000" y="2934000"/>
            <a:ext cx="8543925" cy="6953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1 класи         2 </a:t>
            </a:r>
            <a:r>
              <a:rPr lang="uk-U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класи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3класи            4 класи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1000" y="4734000"/>
            <a:ext cx="1089000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Станом на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11. 06. 2021 </a:t>
            </a: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р.          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230                     179                             189                                 168     </a:t>
            </a:r>
            <a:r>
              <a:rPr lang="uk-UA" sz="2000" b="1" dirty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/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766</a:t>
            </a:r>
            <a:endParaRPr lang="ru-RU" sz="2000" b="1" dirty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36000" y="5229000"/>
            <a:ext cx="153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Вибуло - 11 </a:t>
            </a:r>
            <a:endParaRPr lang="ru-RU" sz="2000" b="1" dirty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4378" y="5724000"/>
            <a:ext cx="1575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Прибуло - 6</a:t>
            </a:r>
            <a:r>
              <a:rPr lang="uk-UA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96000" y="5274000"/>
            <a:ext cx="373409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Випущено зі школи </a:t>
            </a:r>
            <a:r>
              <a:rPr lang="uk-UA" sz="2000" b="1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– 168 </a:t>
            </a: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учнів  </a:t>
            </a:r>
            <a:endParaRPr lang="ru-RU" sz="2000" b="1" dirty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96000" y="5679000"/>
            <a:ext cx="548169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uk-UA" sz="2000" b="1" dirty="0" smtClean="0">
                <a:ln w="90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Нагороджено Похвальними  листами – 83 учні  </a:t>
            </a:r>
            <a:endParaRPr lang="ru-RU" sz="2000" b="1" dirty="0">
              <a:ln w="90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FFC000"/>
                </a:solidFill>
              </a:rPr>
              <a:t>Мережа класів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11000" y="1899000"/>
            <a:ext cx="9802812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НУШ 1 – </a:t>
            </a:r>
            <a:r>
              <a:rPr lang="uk-UA" sz="3200" b="1" dirty="0" smtClean="0">
                <a:solidFill>
                  <a:schemeClr val="accent3">
                    <a:lumMod val="75000"/>
                  </a:schemeClr>
                </a:solidFill>
              </a:rPr>
              <a:t>11 </a:t>
            </a: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класів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НУШ 2 – </a:t>
            </a: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</a:rPr>
              <a:t>4 </a:t>
            </a: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класи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“ІНТЕЛЕКТ” – </a:t>
            </a:r>
            <a:r>
              <a:rPr lang="uk-UA" sz="3200" b="1" dirty="0" smtClean="0">
                <a:solidFill>
                  <a:schemeClr val="accent3">
                    <a:lumMod val="75000"/>
                  </a:schemeClr>
                </a:solidFill>
              </a:rPr>
              <a:t>3 </a:t>
            </a: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класи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НУШ (пілотні) – 2 класи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Поглиблене вивчення </a:t>
            </a:r>
          </a:p>
          <a:p>
            <a:pPr algn="just">
              <a:defRPr/>
            </a:pP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англійської мови</a:t>
            </a:r>
            <a:r>
              <a:rPr lang="uk-UA" sz="3200" b="1" dirty="0"/>
              <a:t> – </a:t>
            </a:r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uk-UA" sz="3200" b="1" dirty="0">
                <a:solidFill>
                  <a:schemeClr val="accent2">
                    <a:lumMod val="50000"/>
                  </a:schemeClr>
                </a:solidFill>
              </a:rPr>
              <a:t>класів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5376000" y="2214000"/>
            <a:ext cx="3960000" cy="405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4656000" y="2934000"/>
            <a:ext cx="4725000" cy="40500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5646000" y="3654000"/>
            <a:ext cx="3825000" cy="405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6231000" y="4419000"/>
            <a:ext cx="3285000" cy="40500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6186000" y="5409000"/>
            <a:ext cx="3465000" cy="405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ndk7\Desktop\Untitled-3-1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7000" y="2169000"/>
            <a:ext cx="3624000" cy="4290482"/>
          </a:xfrm>
          <a:prstGeom prst="teardrop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амопрезентаци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473"/>
      </a:accent1>
      <a:accent2>
        <a:srgbClr val="034873"/>
      </a:accent2>
      <a:accent3>
        <a:srgbClr val="FBB812"/>
      </a:accent3>
      <a:accent4>
        <a:srgbClr val="F2B84B"/>
      </a:accent4>
      <a:accent5>
        <a:srgbClr val="F2F2F2"/>
      </a:accent5>
      <a:accent6>
        <a:srgbClr val="FFFFFF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1738</Words>
  <Application>Microsoft Office PowerPoint</Application>
  <PresentationFormat>Произвольный</PresentationFormat>
  <Paragraphs>592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</vt:lpstr>
      <vt:lpstr>Створення безпечного освітнього простору для здобуття учнями якісної, сучасної та доступної початкової освіти.       Педагогіка партнерства між учасниками освітнього процесу – запорука всебічного особистісного розвитку кожної дитини.  </vt:lpstr>
      <vt:lpstr> Педагогічний колектив працює над єдиною проблемою:</vt:lpstr>
      <vt:lpstr> Кількісний склад працівників </vt:lpstr>
      <vt:lpstr> Кількісний склад працівників </vt:lpstr>
      <vt:lpstr> Якісний склад працівників  </vt:lpstr>
      <vt:lpstr>Зарахування до 1 класу  на 2021/2022 н. р. </vt:lpstr>
      <vt:lpstr>Учнівський контингент </vt:lpstr>
      <vt:lpstr>Мережа класів</vt:lpstr>
      <vt:lpstr>Освітній процес з використанням  технологій дистанційного навчання  </vt:lpstr>
      <vt:lpstr>Наші досягнення </vt:lpstr>
      <vt:lpstr>Учні пільгових категорій</vt:lpstr>
      <vt:lpstr>Організація харчування </vt:lpstr>
      <vt:lpstr>Організація харчування</vt:lpstr>
      <vt:lpstr>Організація харчування</vt:lpstr>
      <vt:lpstr>Аналіз щеплень працівників освітньої установи проти COVID-19 за 2020\2021 н.р.</vt:lpstr>
      <vt:lpstr>Робота ГПД та груп освітніх послуг </vt:lpstr>
      <vt:lpstr>Мережа гуртків школи </vt:lpstr>
      <vt:lpstr>Матеріально-технічна база </vt:lpstr>
      <vt:lpstr>Матеріально-технічна база </vt:lpstr>
      <vt:lpstr>ФІНАНСОВО-ГОСПОДАРСЬКА ДІЯЛЬНІСТЬ</vt:lpstr>
      <vt:lpstr>ФІНАНСОВО-ГОСПОДАРСЬКА ДІЯЛЬНІСТЬ</vt:lpstr>
      <vt:lpstr>ВИКОРИСТАННЯ БЮДЖЕТНИХ КОШТІВ ( 200 ГРН)   2020 року</vt:lpstr>
      <vt:lpstr>ВИКОРИСТАННЯ БЮДЖЕТНИХ КОШТІВ ( 250 ГРН)   січень-червень 2021 року</vt:lpstr>
      <vt:lpstr>ВИКОРИСТАННЯ БЮДЖЕТНИХ КОШТІВ ( 250 ГРН)   січень-червень 2021 року</vt:lpstr>
      <vt:lpstr>Презентация PowerPoint</vt:lpstr>
      <vt:lpstr>Презентация PowerPoint</vt:lpstr>
      <vt:lpstr>Презентация PowerPoint</vt:lpstr>
      <vt:lpstr>ФІНАНСОВО-ГОСПОДАРСЬКА ДІЯЛЬНІСТЬ</vt:lpstr>
      <vt:lpstr> Виховна робота </vt:lpstr>
      <vt:lpstr> Виховна робота </vt:lpstr>
      <vt:lpstr> Виховна робота </vt:lpstr>
      <vt:lpstr>    Яскраві сторінки шкільного життя!</vt:lpstr>
      <vt:lpstr>Оберігаємо щасливе дитинство наших дітей!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админ</cp:lastModifiedBy>
  <cp:revision>34</cp:revision>
  <dcterms:created xsi:type="dcterms:W3CDTF">2020-07-24T16:52:01Z</dcterms:created>
  <dcterms:modified xsi:type="dcterms:W3CDTF">2021-07-01T12:09:40Z</dcterms:modified>
</cp:coreProperties>
</file>