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4" r:id="rId6"/>
    <p:sldId id="283" r:id="rId7"/>
    <p:sldId id="265" r:id="rId8"/>
    <p:sldId id="273" r:id="rId9"/>
    <p:sldId id="287" r:id="rId10"/>
    <p:sldId id="257" r:id="rId11"/>
    <p:sldId id="288" r:id="rId12"/>
    <p:sldId id="28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6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pPr/>
              <a:t>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8485" y="193430"/>
            <a:ext cx="6661407" cy="1107830"/>
          </a:xfrm>
        </p:spPr>
        <p:txBody>
          <a:bodyPr/>
          <a:lstStyle/>
          <a:p>
            <a:pPr algn="ctr"/>
            <a:r>
              <a:rPr lang="uk-UA" b="1" i="1" dirty="0" smtClean="0"/>
              <a:t>Портфоліо</a:t>
            </a:r>
            <a:endParaRPr lang="uk-UA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871" y="1708862"/>
            <a:ext cx="4841398" cy="2863138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читель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музичного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мистецтва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 smtClean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lang="uk-UA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мельницької</a:t>
            </a:r>
            <a:endParaRPr lang="ru-RU" sz="2400" b="1" dirty="0" smtClean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спеціалізованої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школи</a:t>
            </a:r>
            <a:endParaRPr lang="ru-RU" sz="2400" b="1" dirty="0" smtClean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і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ступеня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№30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 smtClean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михайленко</a:t>
            </a:r>
            <a:r>
              <a:rPr lang="uk-UA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оксана</a:t>
            </a:r>
            <a:r>
              <a:rPr lang="uk-UA" sz="24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іванівна</a:t>
            </a:r>
            <a:endParaRPr lang="ru-RU" sz="2400" b="1" dirty="0" smtClean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uk-UA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1508" y="1160585"/>
            <a:ext cx="3575539" cy="5363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5407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864" y="373586"/>
            <a:ext cx="11251836" cy="2280714"/>
          </a:xfrm>
        </p:spPr>
        <p:txBody>
          <a:bodyPr/>
          <a:lstStyle/>
          <a:p>
            <a:r>
              <a:rPr lang="uk-UA" sz="3600" dirty="0" smtClean="0">
                <a:latin typeface="Arial" pitchFamily="34" charset="0"/>
              </a:rPr>
              <a:t>Методичне об'єднання вчителів міста «Камертон» </a:t>
            </a:r>
            <a:r>
              <a:rPr lang="uk-UA" sz="3600" dirty="0"/>
              <a:t>І</a:t>
            </a:r>
            <a:r>
              <a:rPr lang="uk-UA" sz="3600" dirty="0" smtClean="0"/>
              <a:t>нноваційні </a:t>
            </a:r>
            <a:r>
              <a:rPr lang="uk-UA" sz="3600" dirty="0"/>
              <a:t>методи навчання </a:t>
            </a:r>
            <a:r>
              <a:rPr lang="uk-UA" sz="3600" dirty="0" smtClean="0"/>
              <a:t>курсу «Мистецтва»</a:t>
            </a:r>
            <a:br>
              <a:rPr lang="uk-UA" sz="3600" dirty="0" smtClean="0"/>
            </a:br>
            <a:r>
              <a:rPr lang="uk-UA" sz="3600" dirty="0" smtClean="0"/>
              <a:t>керівник групи 2013 -2018р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426" y="3352800"/>
            <a:ext cx="5414344" cy="3302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100" y="3187700"/>
            <a:ext cx="6163733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545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072" y="347924"/>
            <a:ext cx="9404723" cy="1400530"/>
          </a:xfrm>
        </p:spPr>
        <p:txBody>
          <a:bodyPr/>
          <a:lstStyle/>
          <a:p>
            <a:r>
              <a:rPr lang="uk-UA" sz="4000" b="1" dirty="0" smtClean="0"/>
              <a:t> «Вчитель року» 2016 міський етап друге місце 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8472" y="2230438"/>
            <a:ext cx="6293643" cy="4195762"/>
          </a:xfrm>
        </p:spPr>
      </p:pic>
      <p:sp>
        <p:nvSpPr>
          <p:cNvPr id="7" name="TextBox 6"/>
          <p:cNvSpPr txBox="1"/>
          <p:nvPr/>
        </p:nvSpPr>
        <p:spPr>
          <a:xfrm>
            <a:off x="497072" y="2667000"/>
            <a:ext cx="4851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/>
              <a:t>Музика надихає увесь світ, її можна назвати втіленням всього прекрасного і </a:t>
            </a:r>
            <a:r>
              <a:rPr lang="uk-UA" sz="3200" b="1" dirty="0" smtClean="0"/>
              <a:t>піднесеного</a:t>
            </a:r>
            <a:r>
              <a:rPr lang="uk-UA" sz="3200" b="1" dirty="0"/>
              <a:t/>
            </a:r>
            <a:br>
              <a:rPr lang="uk-UA" sz="3200" b="1" dirty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 smtClean="0"/>
              <a:t>                                                           Платон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1548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664" y="174811"/>
            <a:ext cx="8803601" cy="3437965"/>
          </a:xfrm>
        </p:spPr>
        <p:txBody>
          <a:bodyPr/>
          <a:lstStyle/>
          <a:p>
            <a:r>
              <a:rPr lang="uk-UA" dirty="0" smtClean="0"/>
              <a:t>Сертифікати:</a:t>
            </a:r>
            <a:br>
              <a:rPr lang="uk-UA" dirty="0" smtClean="0"/>
            </a:br>
            <a:r>
              <a:rPr lang="uk-UA" sz="1800" b="1" dirty="0" smtClean="0"/>
              <a:t>«Впровадження інтерактивних завдань на </a:t>
            </a:r>
            <a:r>
              <a:rPr lang="uk-UA" sz="1800" b="1" dirty="0" err="1" smtClean="0"/>
              <a:t>уроках</a:t>
            </a:r>
            <a:r>
              <a:rPr lang="uk-UA" sz="1800" b="1" dirty="0" smtClean="0"/>
              <a:t> інтегрованого курсу «Мистецтво» 2018р ,2020р.</a:t>
            </a:r>
            <a:br>
              <a:rPr lang="uk-UA" sz="1800" b="1" dirty="0" smtClean="0"/>
            </a:br>
            <a:r>
              <a:rPr lang="uk-UA" sz="1800" b="1" dirty="0" smtClean="0"/>
              <a:t>«Методичний портал. Сертифікат №41668 Музична грамота у віршах»</a:t>
            </a:r>
            <a:r>
              <a:rPr lang="en-US" sz="1800" b="1" dirty="0" smtClean="0"/>
              <a:t> 2016</a:t>
            </a:r>
            <a:r>
              <a:rPr lang="uk-UA" sz="1800" b="1" dirty="0" smtClean="0"/>
              <a:t> р.</a:t>
            </a:r>
            <a:br>
              <a:rPr lang="uk-UA" sz="1800" b="1" dirty="0" smtClean="0"/>
            </a:br>
            <a:r>
              <a:rPr lang="uk-UA" sz="1800" b="1" dirty="0" smtClean="0"/>
              <a:t>«Онлайн – курс  для вчителів початкової школи» </a:t>
            </a:r>
            <a:r>
              <a:rPr lang="en-US" sz="1800" b="1" dirty="0" smtClean="0"/>
              <a:t>EDERA 2019</a:t>
            </a:r>
            <a:r>
              <a:rPr lang="uk-UA" sz="1800" b="1" dirty="0" smtClean="0"/>
              <a:t>р.</a:t>
            </a:r>
            <a:br>
              <a:rPr lang="uk-UA" sz="1800" b="1" dirty="0" smtClean="0"/>
            </a:br>
            <a:r>
              <a:rPr lang="uk-UA" sz="1800" b="1" dirty="0" smtClean="0"/>
              <a:t>«Критичне мислення для освітян» </a:t>
            </a:r>
            <a:r>
              <a:rPr lang="en-US" sz="1800" b="1" dirty="0" smtClean="0"/>
              <a:t>PROMTHEUS 2018</a:t>
            </a:r>
            <a:r>
              <a:rPr lang="uk-UA" sz="1800" b="1" dirty="0" smtClean="0"/>
              <a:t>р.</a:t>
            </a:r>
            <a:br>
              <a:rPr lang="uk-UA" sz="1800" b="1" dirty="0" smtClean="0"/>
            </a:br>
            <a:r>
              <a:rPr lang="uk-UA" sz="1800" b="1" dirty="0" smtClean="0"/>
              <a:t>Взяла участь у роботі семінару «Досвід і перспективи впровадження Концепції Нової української школи в м. Хмельницькому 2018р. , та  участь в регіональній науково – практичній конференції «Використання інноваційних педагогічних технологій в освітньому процесі початкової школи» 2016р.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ru-RU" sz="1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9712" y="776475"/>
            <a:ext cx="2490470" cy="2677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2196" y="4108100"/>
            <a:ext cx="1860772" cy="2616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02238" y="3855877"/>
            <a:ext cx="2472222" cy="2868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465"/>
          <a:stretch/>
        </p:blipFill>
        <p:spPr>
          <a:xfrm>
            <a:off x="762653" y="3855877"/>
            <a:ext cx="5907281" cy="290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9124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60620"/>
          </a:xfrm>
        </p:spPr>
        <p:txBody>
          <a:bodyPr/>
          <a:lstStyle/>
          <a:p>
            <a:pPr algn="ctr"/>
            <a:r>
              <a:rPr lang="uk-UA" dirty="0" smtClean="0"/>
              <a:t>Особисті данні: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6138" y="2013438"/>
            <a:ext cx="9293715" cy="4234962"/>
          </a:xfrm>
        </p:spPr>
        <p:txBody>
          <a:bodyPr/>
          <a:lstStyle/>
          <a:p>
            <a:r>
              <a:rPr lang="ru-RU" sz="3200" b="1" dirty="0"/>
              <a:t>Дата </a:t>
            </a:r>
            <a:r>
              <a:rPr lang="ru-RU" sz="3200" b="1" dirty="0" err="1"/>
              <a:t>народження</a:t>
            </a:r>
            <a:r>
              <a:rPr lang="ru-RU" sz="3200" b="1" dirty="0"/>
              <a:t> : </a:t>
            </a:r>
            <a:r>
              <a:rPr lang="ru-RU" sz="3200" dirty="0" smtClean="0"/>
              <a:t>20.02.1972р</a:t>
            </a:r>
            <a:r>
              <a:rPr lang="ru-RU" sz="3200" dirty="0"/>
              <a:t>.</a:t>
            </a:r>
          </a:p>
          <a:p>
            <a:r>
              <a:rPr lang="ru-RU" sz="3200" b="1" dirty="0" err="1"/>
              <a:t>Освіта</a:t>
            </a:r>
            <a:r>
              <a:rPr lang="ru-RU" sz="3200" b="1" dirty="0"/>
              <a:t> : </a:t>
            </a:r>
            <a:r>
              <a:rPr lang="ru-RU" sz="3200" dirty="0" err="1"/>
              <a:t>вища</a:t>
            </a:r>
            <a:endParaRPr lang="ru-RU" sz="3200" dirty="0"/>
          </a:p>
          <a:p>
            <a:r>
              <a:rPr lang="ru-RU" sz="3200" b="1" dirty="0" err="1"/>
              <a:t>Кваліфікація</a:t>
            </a:r>
            <a:r>
              <a:rPr lang="ru-RU" sz="3200" b="1" dirty="0"/>
              <a:t> </a:t>
            </a:r>
            <a:r>
              <a:rPr lang="ru-RU" sz="3200" b="1" dirty="0" smtClean="0"/>
              <a:t>: </a:t>
            </a:r>
            <a:r>
              <a:rPr lang="ru-RU" sz="3200" dirty="0" err="1" smtClean="0"/>
              <a:t>вища</a:t>
            </a:r>
            <a:r>
              <a:rPr lang="ru-RU" sz="3200" dirty="0" smtClean="0"/>
              <a:t> </a:t>
            </a:r>
            <a:r>
              <a:rPr lang="ru-RU" sz="3200" dirty="0" err="1" smtClean="0"/>
              <a:t>категорія</a:t>
            </a:r>
            <a:r>
              <a:rPr lang="ru-RU" sz="3200" dirty="0" smtClean="0"/>
              <a:t> , «Старший учитель» </a:t>
            </a:r>
            <a:endParaRPr lang="ru-RU" sz="3200" dirty="0"/>
          </a:p>
          <a:p>
            <a:r>
              <a:rPr lang="ru-RU" sz="3200" b="1" dirty="0"/>
              <a:t>Стаж </a:t>
            </a:r>
            <a:r>
              <a:rPr lang="ru-RU" sz="3200" b="1" dirty="0" err="1"/>
              <a:t>роботи</a:t>
            </a:r>
            <a:r>
              <a:rPr lang="ru-RU" sz="3200" b="1" dirty="0"/>
              <a:t> : </a:t>
            </a:r>
            <a:r>
              <a:rPr lang="ru-RU" sz="3200" dirty="0" smtClean="0"/>
              <a:t>27 </a:t>
            </a:r>
            <a:r>
              <a:rPr lang="ru-RU" sz="3200" dirty="0" err="1" smtClean="0"/>
              <a:t>рік</a:t>
            </a:r>
            <a:endParaRPr lang="ru-RU" sz="3200" dirty="0"/>
          </a:p>
          <a:p>
            <a:r>
              <a:rPr lang="ru-RU" sz="3200" b="1" dirty="0"/>
              <a:t>У </a:t>
            </a:r>
            <a:r>
              <a:rPr lang="ru-RU" sz="3200" b="1" dirty="0" err="1"/>
              <a:t>даній</a:t>
            </a:r>
            <a:r>
              <a:rPr lang="ru-RU" sz="3200" b="1" dirty="0"/>
              <a:t> </a:t>
            </a:r>
            <a:r>
              <a:rPr lang="ru-RU" sz="3200" b="1" dirty="0" err="1"/>
              <a:t>школі</a:t>
            </a:r>
            <a:r>
              <a:rPr lang="ru-RU" sz="3200" b="1" dirty="0"/>
              <a:t> </a:t>
            </a:r>
            <a:r>
              <a:rPr lang="ru-RU" sz="3200" dirty="0" err="1"/>
              <a:t>працюю</a:t>
            </a:r>
            <a:r>
              <a:rPr lang="ru-RU" sz="3200" dirty="0"/>
              <a:t> з </a:t>
            </a:r>
            <a:r>
              <a:rPr lang="ru-RU" sz="3200" dirty="0" smtClean="0"/>
              <a:t>2001р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42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319" y="197741"/>
            <a:ext cx="9404723" cy="936467"/>
          </a:xfrm>
        </p:spPr>
        <p:txBody>
          <a:bodyPr/>
          <a:lstStyle/>
          <a:p>
            <a:r>
              <a:rPr lang="uk-UA" dirty="0" smtClean="0"/>
              <a:t>Професійна підготовка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4663" y="1311776"/>
            <a:ext cx="6393821" cy="4025156"/>
          </a:xfr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514228" y="1261611"/>
            <a:ext cx="3433518" cy="4822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1994р</a:t>
            </a:r>
            <a:r>
              <a:rPr lang="ru-RU" dirty="0" smtClean="0"/>
              <a:t> - </a:t>
            </a:r>
            <a:r>
              <a:rPr lang="uk-UA" dirty="0" smtClean="0"/>
              <a:t>з</a:t>
            </a:r>
            <a:r>
              <a:rPr lang="ru-RU" dirty="0"/>
              <a:t>а</a:t>
            </a:r>
            <a:r>
              <a:rPr lang="uk-UA" dirty="0" smtClean="0"/>
              <a:t>кінчила Кам’янець-Подільський університет</a:t>
            </a:r>
          </a:p>
          <a:p>
            <a:r>
              <a:rPr lang="uk-UA" sz="1800" dirty="0" smtClean="0"/>
              <a:t>За спеціальністю: педагогіка і методика початкового навчання та музика</a:t>
            </a:r>
          </a:p>
          <a:p>
            <a:r>
              <a:rPr lang="uk-UA" b="1" dirty="0" smtClean="0"/>
              <a:t>2020 р.– </a:t>
            </a:r>
            <a:r>
              <a:rPr lang="uk-UA" dirty="0" smtClean="0"/>
              <a:t>курси підвищення кваліфікації вчителя музичного мистецтва та керівника гуртка.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12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22167"/>
          </a:xfrm>
        </p:spPr>
        <p:txBody>
          <a:bodyPr/>
          <a:lstStyle/>
          <a:p>
            <a:r>
              <a:rPr lang="uk-UA" dirty="0" smtClean="0"/>
              <a:t>Життєве кредо: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50732"/>
            <a:ext cx="8946541" cy="4797668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Музики не знати так само ганебно, як не знати грамоти.</a:t>
            </a:r>
          </a:p>
          <a:p>
            <a:pPr marL="0" indent="0" algn="r">
              <a:buNone/>
            </a:pPr>
            <a:r>
              <a:rPr lang="uk-UA" sz="1800" dirty="0" smtClean="0"/>
              <a:t>Йоганн </a:t>
            </a:r>
            <a:r>
              <a:rPr lang="uk-UA" sz="1800" dirty="0" err="1"/>
              <a:t>Маттесон</a:t>
            </a:r>
            <a:r>
              <a:rPr lang="uk-UA" sz="1800" dirty="0"/>
              <a:t>, німецький  </a:t>
            </a:r>
          </a:p>
          <a:p>
            <a:pPr marL="0" indent="0" algn="r">
              <a:buNone/>
            </a:pPr>
            <a:r>
              <a:rPr lang="uk-UA" sz="1800" dirty="0"/>
              <a:t>музичний письменник, </a:t>
            </a:r>
          </a:p>
          <a:p>
            <a:pPr marL="0" indent="0" algn="r">
              <a:buNone/>
            </a:pPr>
            <a:r>
              <a:rPr lang="uk-UA" sz="1800" dirty="0"/>
              <a:t> композитор, </a:t>
            </a:r>
            <a:r>
              <a:rPr lang="uk-UA" sz="1800" dirty="0" smtClean="0"/>
              <a:t>диригент</a:t>
            </a:r>
            <a:endParaRPr lang="uk-UA" sz="1800" dirty="0"/>
          </a:p>
          <a:p>
            <a:r>
              <a:rPr lang="uk-UA" sz="3200" b="1" dirty="0" smtClean="0"/>
              <a:t>Музика </a:t>
            </a:r>
            <a:r>
              <a:rPr lang="uk-UA" sz="3200" b="1" dirty="0"/>
              <a:t>повинна висікати вогонь з людських сердець</a:t>
            </a:r>
            <a:r>
              <a:rPr lang="uk-UA" sz="3200" b="1" dirty="0" smtClean="0"/>
              <a:t>.</a:t>
            </a:r>
            <a:endParaRPr lang="uk-UA" sz="3600" b="1" dirty="0" smtClean="0"/>
          </a:p>
          <a:p>
            <a:pPr marL="0" indent="0" algn="r">
              <a:buNone/>
            </a:pPr>
            <a:r>
              <a:rPr lang="uk-UA" sz="1800" dirty="0" smtClean="0"/>
              <a:t>Людвіг ван Бетховен,</a:t>
            </a:r>
          </a:p>
          <a:p>
            <a:pPr marL="0" indent="0" algn="r">
              <a:buNone/>
            </a:pPr>
            <a:r>
              <a:rPr lang="uk-UA" sz="1800" dirty="0" smtClean="0"/>
              <a:t> німецький композитор</a:t>
            </a:r>
            <a:endParaRPr lang="uk-UA" sz="1800" dirty="0"/>
          </a:p>
          <a:p>
            <a:pPr marL="0" indent="0" algn="r">
              <a:buNone/>
            </a:pPr>
            <a:endParaRPr lang="uk-UA" sz="1600" dirty="0" smtClean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47643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22167"/>
          </a:xfrm>
        </p:spPr>
        <p:txBody>
          <a:bodyPr/>
          <a:lstStyle/>
          <a:p>
            <a:r>
              <a:rPr lang="uk-UA" b="1" dirty="0" smtClean="0"/>
              <a:t>Проблема над якою я працюю: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652954"/>
            <a:ext cx="8946541" cy="4595445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Види музичної діяльності з  молодшими  школярами.</a:t>
            </a:r>
          </a:p>
          <a:p>
            <a:pPr marL="0" indent="0">
              <a:buNone/>
            </a:pPr>
            <a:endParaRPr lang="uk-UA" sz="4400" dirty="0" smtClean="0"/>
          </a:p>
          <a:p>
            <a:pPr marL="0" indent="0">
              <a:buNone/>
            </a:pP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8586" y="3349355"/>
            <a:ext cx="6859772" cy="327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712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2853" y="263770"/>
            <a:ext cx="8598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Науково-методична діяльність</a:t>
            </a:r>
            <a:endParaRPr lang="ru-RU" sz="36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894741" y="1065126"/>
            <a:ext cx="325316" cy="57150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828931" y="980342"/>
            <a:ext cx="0" cy="57150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817945" y="1015462"/>
            <a:ext cx="624254" cy="509954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640015" y="1688058"/>
            <a:ext cx="2875086" cy="83099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Музичне сприймання і методи його розвитку молодших школярів.  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457700" y="2672862"/>
            <a:ext cx="0" cy="43961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227885" y="2672862"/>
            <a:ext cx="0" cy="43961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428999" y="3134370"/>
            <a:ext cx="2057401" cy="1569660"/>
          </a:xfrm>
          <a:prstGeom prst="rect">
            <a:avLst/>
          </a:prstGeom>
          <a:noFill/>
          <a:ln w="38100">
            <a:solidFill>
              <a:srgbClr val="FFFF66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1600" b="1" dirty="0"/>
              <a:t>Особливості та основні етапи  музичного сприймання дітей музичних творів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609491" y="3134370"/>
            <a:ext cx="2074985" cy="1323439"/>
          </a:xfrm>
          <a:prstGeom prst="rect">
            <a:avLst/>
          </a:prstGeom>
          <a:noFill/>
          <a:ln w="38100">
            <a:solidFill>
              <a:srgbClr val="FFFF66"/>
            </a:solidFill>
          </a:ln>
        </p:spPr>
        <p:txBody>
          <a:bodyPr wrap="square" rtlCol="0">
            <a:spAutoFit/>
          </a:bodyPr>
          <a:lstStyle/>
          <a:p>
            <a:r>
              <a:rPr lang="uk-UA" sz="1600" b="1" dirty="0"/>
              <a:t>Методи розвитку музичного сприймання в процесі слухання й аналізу музики</a:t>
            </a:r>
            <a:endParaRPr lang="ru-RU" sz="16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640015" y="4809610"/>
            <a:ext cx="0" cy="2987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27839" y="5205118"/>
            <a:ext cx="1608992" cy="1169551"/>
          </a:xfrm>
          <a:prstGeom prst="rect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Представлення музичних термінів образними моделями</a:t>
            </a:r>
            <a:endParaRPr lang="ru-RU" sz="1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5117121" y="4761252"/>
            <a:ext cx="0" cy="2987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15961" y="5108403"/>
            <a:ext cx="1611924" cy="1615827"/>
          </a:xfrm>
          <a:prstGeom prst="rect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пояснювально-ілюстратив­ний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проблемного </a:t>
            </a:r>
          </a:p>
          <a:p>
            <a:r>
              <a:rPr lang="uk-UA" sz="11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ви­кладу</a:t>
            </a:r>
            <a:r>
              <a:rPr lang="uk-UA" sz="1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</a:t>
            </a: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ігровий метод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 </a:t>
            </a: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співу фрагментів </a:t>
            </a:r>
            <a:r>
              <a:rPr lang="ru-RU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 т</a:t>
            </a:r>
            <a:r>
              <a:rPr lang="uk-UA" sz="11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вору</a:t>
            </a:r>
            <a:r>
              <a:rPr lang="uk-UA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uk-UA" sz="11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6901962" y="4589730"/>
            <a:ext cx="0" cy="3430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330461" y="4989674"/>
            <a:ext cx="2329962" cy="1600438"/>
          </a:xfrm>
          <a:prstGeom prst="rect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 вибору підхожих ви­значень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сугестивний метод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 </a:t>
            </a: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порівняння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 </a:t>
            </a: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варіювання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метод </a:t>
            </a: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музичних </a:t>
            </a: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колекцій</a:t>
            </a:r>
            <a:endParaRPr lang="uk-UA" sz="1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0485" y="1811214"/>
            <a:ext cx="3068513" cy="83099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600" b="1" dirty="0">
                <a:solidFill>
                  <a:schemeClr val="tx1"/>
                </a:solidFill>
              </a:rPr>
              <a:t>Хоровий спів як основний вид музично – виконавської діяльності школярів.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747346" y="2751992"/>
            <a:ext cx="8792" cy="465993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14299" y="3301295"/>
            <a:ext cx="1468316" cy="160043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chemeClr val="tx1"/>
                </a:solidFill>
              </a:rPr>
              <a:t>Тренувальні вправи</a:t>
            </a:r>
            <a:r>
              <a:rPr lang="uk-UA" sz="1400" b="1" dirty="0" smtClean="0">
                <a:solidFill>
                  <a:schemeClr val="tx1"/>
                </a:solidFill>
              </a:rPr>
              <a:t>, які впливають на </a:t>
            </a:r>
            <a:r>
              <a:rPr lang="uk-UA" sz="1400" b="1" dirty="0">
                <a:solidFill>
                  <a:schemeClr val="tx1"/>
                </a:solidFill>
              </a:rPr>
              <a:t>вироблення навички фонаційного дихання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2382715" y="2751992"/>
            <a:ext cx="0" cy="38237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688125" y="3402623"/>
            <a:ext cx="1591406" cy="95410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chemeClr val="tx1"/>
                </a:solidFill>
              </a:rPr>
              <a:t>І</a:t>
            </a:r>
            <a:r>
              <a:rPr lang="uk-UA" sz="1400" b="1" dirty="0" smtClean="0">
                <a:solidFill>
                  <a:schemeClr val="tx1"/>
                </a:solidFill>
              </a:rPr>
              <a:t>ндивідуальний </a:t>
            </a:r>
            <a:r>
              <a:rPr lang="uk-UA" sz="1400" b="1" dirty="0">
                <a:solidFill>
                  <a:schemeClr val="tx1"/>
                </a:solidFill>
              </a:rPr>
              <a:t>розвиток співацького голосу дитини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46983" y="1610157"/>
            <a:ext cx="2382715" cy="707886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chemeClr val="tx1"/>
                </a:solidFill>
              </a:rPr>
              <a:t>Дитяча музична </a:t>
            </a:r>
            <a:endParaRPr lang="uk-UA" sz="2000" b="1" dirty="0" smtClean="0">
              <a:solidFill>
                <a:schemeClr val="tx1"/>
              </a:solidFill>
            </a:endParaRPr>
          </a:p>
          <a:p>
            <a:r>
              <a:rPr lang="uk-UA" sz="2000" b="1" dirty="0" smtClean="0">
                <a:solidFill>
                  <a:schemeClr val="tx1"/>
                </a:solidFill>
              </a:rPr>
              <a:t>творчість</a:t>
            </a:r>
            <a:endParaRPr lang="ru-RU" dirty="0"/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8000023" y="2510674"/>
            <a:ext cx="0" cy="42412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833945" y="3024296"/>
            <a:ext cx="1856155" cy="80021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Імпровізація:</a:t>
            </a:r>
          </a:p>
          <a:p>
            <a:r>
              <a:rPr lang="uk-UA" sz="1400" b="1" dirty="0" smtClean="0">
                <a:solidFill>
                  <a:schemeClr val="tx1"/>
                </a:solidFill>
              </a:rPr>
              <a:t>-Співацька</a:t>
            </a:r>
          </a:p>
          <a:p>
            <a:r>
              <a:rPr lang="uk-UA" sz="1400" b="1" dirty="0" smtClean="0">
                <a:solidFill>
                  <a:schemeClr val="tx1"/>
                </a:solidFill>
              </a:rPr>
              <a:t>-інструментальна</a:t>
            </a:r>
            <a:r>
              <a:rPr lang="uk-UA" sz="1400" b="1" dirty="0" smtClean="0"/>
              <a:t> </a:t>
            </a:r>
            <a:endParaRPr lang="ru-RU" sz="1400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9144000" y="2510674"/>
            <a:ext cx="1158386" cy="54885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935308" y="3201864"/>
            <a:ext cx="2127738" cy="107721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600" b="1" dirty="0">
                <a:solidFill>
                  <a:schemeClr val="tx1"/>
                </a:solidFill>
              </a:rPr>
              <a:t>гра на елементарних музичних інструментах 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9748715" y="3919200"/>
            <a:ext cx="0" cy="53860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9029698" y="4519364"/>
            <a:ext cx="1969479" cy="36933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гра на сопілці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10014437" y="4959006"/>
            <a:ext cx="0" cy="3010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4" name="TextBox 1023"/>
          <p:cNvSpPr txBox="1"/>
          <p:nvPr/>
        </p:nvSpPr>
        <p:spPr>
          <a:xfrm>
            <a:off x="8787911" y="5281011"/>
            <a:ext cx="3028951" cy="1200329"/>
          </a:xfrm>
          <a:prstGeom prst="rect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Завдання: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</a:t>
            </a: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озвиток почуття </a:t>
            </a: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ритму</a:t>
            </a:r>
            <a:r>
              <a:rPr lang="uk-UA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uk-UA" sz="1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розвиток </a:t>
            </a: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творчого сприймання музики</a:t>
            </a:r>
            <a:r>
              <a:rPr lang="uk-UA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uk-UA" sz="1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</a:t>
            </a: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узично </a:t>
            </a: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–</a:t>
            </a:r>
            <a:r>
              <a:rPr lang="uk-UA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uk-UA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ритмічні рухи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027" name="Прямая со стрелкой 1026"/>
          <p:cNvCxnSpPr/>
          <p:nvPr/>
        </p:nvCxnSpPr>
        <p:spPr>
          <a:xfrm flipH="1">
            <a:off x="1824404" y="4646846"/>
            <a:ext cx="2" cy="6131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32" name="TextBox 1031"/>
          <p:cNvSpPr txBox="1"/>
          <p:nvPr/>
        </p:nvSpPr>
        <p:spPr>
          <a:xfrm>
            <a:off x="114299" y="5316151"/>
            <a:ext cx="2725616" cy="92333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Вокальне </a:t>
            </a:r>
            <a:r>
              <a:rPr lang="uk-UA" b="1" dirty="0" smtClean="0">
                <a:solidFill>
                  <a:schemeClr val="tx1"/>
                </a:solidFill>
              </a:rPr>
              <a:t>виховання </a:t>
            </a:r>
            <a:r>
              <a:rPr lang="uk-UA" b="1" dirty="0">
                <a:solidFill>
                  <a:schemeClr val="tx1"/>
                </a:solidFill>
              </a:rPr>
              <a:t>молодших </a:t>
            </a:r>
            <a:endParaRPr lang="uk-UA" b="1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школярів</a:t>
            </a:r>
            <a:r>
              <a:rPr lang="uk-UA" b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43784" y="1620022"/>
            <a:ext cx="2473078" cy="646331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М</a:t>
            </a:r>
            <a:r>
              <a:rPr lang="uk-UA" b="1" dirty="0" smtClean="0">
                <a:solidFill>
                  <a:schemeClr val="tx1"/>
                </a:solidFill>
              </a:rPr>
              <a:t>узична грамота у віршах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8660423" y="967001"/>
            <a:ext cx="940777" cy="426499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251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6128"/>
          </a:xfrm>
        </p:spPr>
        <p:txBody>
          <a:bodyPr/>
          <a:lstStyle/>
          <a:p>
            <a:pPr algn="ctr"/>
            <a:r>
              <a:rPr lang="uk-UA" sz="4800" b="1" i="1" dirty="0" smtClean="0"/>
              <a:t>Хоровий спів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792" y="1318847"/>
            <a:ext cx="10075008" cy="1081453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Вокальне виховання молодших школярів. </a:t>
            </a:r>
          </a:p>
          <a:p>
            <a:r>
              <a:rPr lang="uk-UA" sz="2400" dirty="0" smtClean="0"/>
              <a:t>Тренувальні вправи – сходинки до співацької майстерності.</a:t>
            </a:r>
          </a:p>
          <a:p>
            <a:pPr marL="0" indent="0">
              <a:buNone/>
            </a:pPr>
            <a:endParaRPr lang="uk-UA" sz="32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5627" y="2400300"/>
            <a:ext cx="4525433" cy="2545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657" y="2400300"/>
            <a:ext cx="3824289" cy="2549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0100" y="4136911"/>
            <a:ext cx="3614404" cy="2483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9802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13374"/>
          </a:xfrm>
        </p:spPr>
        <p:txBody>
          <a:bodyPr/>
          <a:lstStyle/>
          <a:p>
            <a:pPr algn="ctr"/>
            <a:r>
              <a:rPr lang="uk-UA" sz="4400" b="1" dirty="0" smtClean="0"/>
              <a:t>Види творчих завдань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377881"/>
            <a:ext cx="8946541" cy="1391445"/>
          </a:xfrm>
        </p:spPr>
        <p:txBody>
          <a:bodyPr/>
          <a:lstStyle/>
          <a:p>
            <a:r>
              <a:rPr lang="uk-UA" sz="3200" dirty="0" smtClean="0"/>
              <a:t>Гра на дитячих музичних інструментах та гра на сопілці.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2" t="15080" r="23091" b="12343"/>
          <a:stretch/>
        </p:blipFill>
        <p:spPr>
          <a:xfrm>
            <a:off x="353359" y="3826694"/>
            <a:ext cx="3721100" cy="21733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"/>
          <a:stretch/>
        </p:blipFill>
        <p:spPr>
          <a:xfrm>
            <a:off x="8126442" y="1955490"/>
            <a:ext cx="3848783" cy="2175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6442" y="4226744"/>
            <a:ext cx="3302000" cy="2476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963" y="4226744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08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</a:t>
            </a:r>
            <a:r>
              <a:rPr lang="uk-UA" b="1" dirty="0" err="1" smtClean="0"/>
              <a:t>ична</a:t>
            </a:r>
            <a:r>
              <a:rPr lang="uk-UA" b="1" dirty="0" smtClean="0"/>
              <a:t> грамота у віршах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0313" y="3386466"/>
            <a:ext cx="4375149" cy="328136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" t="647" r="927" b="667"/>
          <a:stretch/>
        </p:blipFill>
        <p:spPr>
          <a:xfrm>
            <a:off x="779930" y="1506071"/>
            <a:ext cx="4301557" cy="3039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8400" y="3991303"/>
            <a:ext cx="35687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11732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930</TotalTime>
  <Words>334</Words>
  <Application>Microsoft Office PowerPoint</Application>
  <PresentationFormat>Произвольный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Портфоліо</vt:lpstr>
      <vt:lpstr>Особисті данні:</vt:lpstr>
      <vt:lpstr>Професійна підготовка</vt:lpstr>
      <vt:lpstr>Життєве кредо:</vt:lpstr>
      <vt:lpstr>Проблема над якою я працюю:</vt:lpstr>
      <vt:lpstr>Слайд 6</vt:lpstr>
      <vt:lpstr>Хоровий спів </vt:lpstr>
      <vt:lpstr>Види творчих завдань</vt:lpstr>
      <vt:lpstr>Музична грамота у віршах</vt:lpstr>
      <vt:lpstr>Методичне об'єднання вчителів міста «Камертон» Інноваційні методи навчання курсу «Мистецтва» керівник групи 2013 -2018р</vt:lpstr>
      <vt:lpstr> «Вчитель року» 2016 міський етап друге місце </vt:lpstr>
      <vt:lpstr>Сертифікати: «Впровадження інтерактивних завдань на уроках інтегрованого курсу «Мистецтво» 2018р ,2020р. «Методичний портал. Сертифікат №41668 Музична грамота у віршах» 2016 р. «Онлайн – курс  для вчителів початкової школи» EDERA 2019р. «Критичне мислення для освітян» PROMTHEUS 2018р. Взяла участь у роботі семінару «Досвід і перспективи впровадження Концепції Нової української школи в м. Хмельницькому 2018р. , та  участь в регіональній науково – практичній конференції «Використання інноваційних педагогічних технологій в освітньому процесі початкової школи» 2016р.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Vladik Pedosyuk</dc:creator>
  <cp:lastModifiedBy>1</cp:lastModifiedBy>
  <cp:revision>95</cp:revision>
  <dcterms:created xsi:type="dcterms:W3CDTF">2015-11-14T20:23:02Z</dcterms:created>
  <dcterms:modified xsi:type="dcterms:W3CDTF">2021-01-29T08:17:33Z</dcterms:modified>
</cp:coreProperties>
</file>